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9144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1faf426ae_1_77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e1faf426ae_1_77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e1faf426ae_1_11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e1faf426ae_1_11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e1faf426ae_1_12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e1faf426ae_1_12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e1faf426ae_1_39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e1faf426ae_1_39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e2297ccd18_0_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e2297ccd18_0_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e2297ccd18_0_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e2297ccd18_0_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e2297ccd18_0_1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e2297ccd18_0_1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e2297ccd18_0_1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e2297ccd18_0_1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2297ccd18_0_2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e2297ccd18_0_2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2297ccd18_0_2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ge2297ccd18_0_2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e1faf426ae_1_21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e1faf426ae_1_21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2297ccd18_0_3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e2297ccd18_0_3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e2297ccd18_0_3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e2297ccd18_0_3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e2297ccd18_0_4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ge2297ccd18_0_4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e2297ccd18_0_4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ge2297ccd18_0_4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e2297ccd18_0_5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ge2297ccd18_0_5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2297ccd18_0_116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e2297ccd18_0_116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1faf426ae_1_11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e1faf426ae_1_11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e1faf426ae_1_16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e1faf426ae_1_16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c62d5f3c6_0_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ec62d5f3c6_0_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0841dd340_0_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e0841dd340_0_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1faf426ae_1_105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e1faf426ae_1_105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1faf426ae_1_49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e1faf426ae_1_49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4"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5"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6"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idx="1"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3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3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"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2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4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2"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3"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4"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6"/>
          <p:cNvSpPr txBox="1"/>
          <p:nvPr>
            <p:ph idx="5"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6"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caife.perseus.org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/>
          <p:nvPr/>
        </p:nvSpPr>
        <p:spPr>
          <a:xfrm>
            <a:off x="722160" y="2811946"/>
            <a:ext cx="77721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DIALOGO FRA ESPERTI DI WEB SEMANTICO ED ESPERTI DEL DOMINIO: PROBLEMI E SOLUZIONI</a:t>
            </a:r>
            <a:endParaRPr b="0" i="0" sz="4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7"/>
          <p:cNvSpPr txBox="1"/>
          <p:nvPr/>
        </p:nvSpPr>
        <p:spPr>
          <a:xfrm>
            <a:off x="830525" y="5281475"/>
            <a:ext cx="6658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Workshop </a:t>
            </a:r>
            <a:r>
              <a:rPr i="1" lang="en-US"/>
              <a:t>Web semantico e antropologia del mito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Università per Stranieri di Siena, 25 giugno 2021</a:t>
            </a:r>
            <a:endParaRPr/>
          </a:p>
        </p:txBody>
      </p:sp>
      <p:pic>
        <p:nvPicPr>
          <p:cNvPr id="119" name="Google Shape;119;p27"/>
          <p:cNvPicPr preferRelativeResize="0"/>
          <p:nvPr/>
        </p:nvPicPr>
        <p:blipFill rotWithShape="1">
          <a:blip r:embed="rId3">
            <a:alphaModFix/>
          </a:blip>
          <a:srcRect b="41769" l="31037" r="30619" t="41785"/>
          <a:stretch/>
        </p:blipFill>
        <p:spPr>
          <a:xfrm>
            <a:off x="6647700" y="181775"/>
            <a:ext cx="2352551" cy="7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7"/>
          <p:cNvSpPr txBox="1"/>
          <p:nvPr/>
        </p:nvSpPr>
        <p:spPr>
          <a:xfrm>
            <a:off x="830525" y="1928675"/>
            <a:ext cx="6658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Federico Boschetti, Paolo </a:t>
            </a:r>
            <a:r>
              <a:rPr lang="en-US" sz="2000"/>
              <a:t>Monella</a:t>
            </a:r>
            <a:endParaRPr sz="2000"/>
          </a:p>
        </p:txBody>
      </p:sp>
      <p:pic>
        <p:nvPicPr>
          <p:cNvPr id="121" name="Google Shape;12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8425" y="-16350"/>
            <a:ext cx="1095900" cy="927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27537" y="215500"/>
            <a:ext cx="917105" cy="712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088031" y="215500"/>
            <a:ext cx="2071543" cy="71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6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Entità /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Personaggi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6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LOD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Attanti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arianti 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dei 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personaggi (Pandareo / Pandione)</a:t>
            </a:r>
            <a:endParaRPr b="0" i="0" sz="2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04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en-US" sz="28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on è facile identificare il personaggio</a:t>
            </a:r>
            <a:endParaRPr b="0" i="0" sz="2800" u="none" cap="none" strike="noStrik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7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Fluidità /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Tempo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37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b="0" i="0" lang="en-US" sz="28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tempo del mito?</a:t>
            </a:r>
            <a:endParaRPr b="0" i="0" sz="2800" u="none" cap="none" strike="noStrik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8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Fluidità /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Varianti mitiche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38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rama vs ‘altre versioni’</a:t>
            </a:r>
            <a:endParaRPr b="0" i="0" sz="2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una ha uno status speciale?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oppure tutte le vers. sullo stesso livello?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conflare</a:t>
            </a:r>
            <a:r>
              <a:rPr b="0" i="0" lang="en-US" sz="2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versioni diverse </a:t>
            </a:r>
            <a:r>
              <a:rPr lang="en-US" sz="24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dai </a:t>
            </a:r>
            <a:r>
              <a:rPr b="0" i="0" lang="en-US" sz="2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dizionari di mitologia in una trama unica?</a:t>
            </a:r>
            <a:endParaRPr b="0" i="0" sz="2000" u="none" cap="none" strike="noStrik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9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Temi: c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ategorie (modello)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9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ezione/sotto-sezione </a:t>
            </a: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→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categorie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F. Boschetti: complessità crescente dei tipi di modello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folksonomy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synonimy list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taxonomy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corpus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479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ontology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0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Metodi e tecnologie illustrate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0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T2K per estrarre la terminologia e le relazioni fra i termini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Identificazione delle citazioni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Ontologie fondazionali e ontologie di dominio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1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Come integrare strumenti e risorse?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41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Usare soluzioni pronte all’uso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studiosi interessati al progetto, che purtroppo non possono dedicare tempo allo sviluppo di soluzioni ad hoc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allineare i risultati dei diversi strumenti di analisi automatica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2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Validare i risultati automatici a campione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2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Paragonare l’estrazione automatica di terminologia con i campioni annotati manualmente e valutare l’accuratezza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Validare l’accuratezza delle citazioni identificate automaticamente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3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Correzione dei risultati automatici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43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Quale editor usare per correggere manualmente l’output degli strumenti di analisi?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Quanto tempo richiede?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È possibile coinvolgere tirocinanti e collaboratori esterni?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4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Annotazione manuale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44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Affiancare l’annotazione in stand-off all’annotazione inline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Quali strumenti di annotazione usare?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Euporia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Hypothes.is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Pundit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Altro?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5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Granularità delle annotazioni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45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Quali sono i livelli di granularità delle annotazioni?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termini monorematici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termini polirematici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blocchi di testo di varia ampiezza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Workshop Proteus 2020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8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04.09.2020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Tutti i materiali (tagli libro)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■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Schede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Formalizzazione, DH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Feedback, proposte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6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I testi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46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risolvere il problema delle licenze?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caricare nel sistema i testi integrali, ma mostrare soltanto snippets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lavorare con le schede e non con i testi a stampa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7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Collegare l’ontologia al testo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47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collegare l’ontologia al testo in modo efficiente?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Espansione di query come in EuporiaRAGT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Altro?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8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Casi d’uso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48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Cosa si aspettano dal motore di ricerca gli esperti di dominio (antropologi del mondo antico, storici, filologi, storici della lingua, studiosi del mondo antico in generale)?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raccogliere i casi d’uso, in modo da passare dall’</a:t>
            </a:r>
            <a:r>
              <a:rPr b="1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analisi dei requisiti 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alla </a:t>
            </a:r>
            <a:r>
              <a:rPr b="1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definizione delle specifiche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9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Ontologie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49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Quale tipo d’interazione è necessario fra gli esperti di dominio, la sviluppatrice dell’ontologia di dominio e gli specialisti di ontologie?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organizzare l’eventuale consulenza scientifica?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Quale potrebbe essere il ruolo di CLARIN?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0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Interfaccia d’interrogazione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50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dovrebbe presentarsi l’interfaccia d’interrogazione?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Come vengono presentati i risultati?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 chi sarà sviluppata?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Workshop Proteus 2021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9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Schede → Testi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Cristiana Franco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■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Più miti consigli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■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Un percorso di navigazione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■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Connessioni tematiche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Gloria Mugelli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■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Estrare informazione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Citazioni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Entità nominate (persone, luoghi…)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Parole chiave / temi → Ontologia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Proteus: gli inizi del progetto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0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Simone Beta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561"/>
              </a:spcBef>
              <a:spcAft>
                <a:spcPts val="0"/>
              </a:spcAft>
              <a:buSzPts val="2800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Atlante del mito classico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2" marL="11430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classi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uomini, animali, mondo naturale, dei, parentela, economia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…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cartaceo: troppo materiale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400-600 pagine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22824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nonostante taglio del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50%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Proteus: nuovo progetto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1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Quantità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Materiali tagliati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Qualità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479"/>
              </a:spcBef>
              <a:spcAft>
                <a:spcPts val="0"/>
              </a:spcAft>
              <a:buSzPts val="280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Dimensione narrativa del mito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ggiunti: iconografia, Nachleben, tema/classe guerra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…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Formalizzazione, DH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2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Colori in queste slide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32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Char char="–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Rosso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Char char="•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Questioni, problemi, cose cui fare attenzione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Blu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Proposte, opportunità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3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Voce dell’atlante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33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Formalizzare partendo da un file </a:t>
            </a: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Word?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Celle / colori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Char char="–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Testo: meno strutturato della scheda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Cristiana Franco: destrutturare in oggetti?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Citazioni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4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CTS / DTS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Problema: i tardo-antichi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esto attestazioni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2" marL="137160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Si può linkare a Perseus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en-US" sz="2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Scaife Viewer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04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(O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importare il 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testo 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 Perseus automaticamente tramite CTS)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Entità / Luoghi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5"/>
          <p:cNvSpPr txBox="1"/>
          <p:nvPr/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480" lvl="1" marL="743040" marR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–"/>
            </a:pP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Per essere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più granulari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risorse web semantico</a:t>
            </a: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(Pelagios)</a:t>
            </a:r>
            <a:endParaRPr b="0" i="0" sz="2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