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media/image44.png" ContentType="image/png"/>
  <Override PartName="/ppt/media/image43.png" ContentType="image/png"/>
  <Override PartName="/ppt/media/image42.png" ContentType="image/png"/>
  <Override PartName="/ppt/media/image41.png" ContentType="image/png"/>
  <Override PartName="/ppt/media/image40.png" ContentType="image/png"/>
  <Override PartName="/ppt/media/image39.png" ContentType="image/png"/>
  <Override PartName="/ppt/media/image14.png" ContentType="image/png"/>
  <Override PartName="/ppt/media/image38.png" ContentType="image/png"/>
  <Override PartName="/ppt/media/image13.png" ContentType="image/png"/>
  <Override PartName="/ppt/media/image37.png" ContentType="image/png"/>
  <Override PartName="/ppt/media/image12.png" ContentType="image/png"/>
  <Override PartName="/ppt/media/image16.png" ContentType="image/png"/>
  <Override PartName="/ppt/media/image15.png" ContentType="image/png"/>
  <Override PartName="/ppt/media/image17.png" ContentType="image/png"/>
  <Override PartName="/ppt/media/image18.png" ContentType="image/png"/>
  <Override PartName="/ppt/media/image19.png" ContentType="image/png"/>
  <Override PartName="/ppt/media/image45.png" ContentType="image/png"/>
  <Override PartName="/ppt/media/image20.png" ContentType="image/png"/>
  <Override PartName="/ppt/media/image46.png" ContentType="image/png"/>
  <Override PartName="/ppt/media/image21.png" ContentType="image/png"/>
  <Override PartName="/ppt/media/image22.png" ContentType="image/png"/>
  <Override PartName="/ppt/media/image23.png" ContentType="image/png"/>
  <Override PartName="/ppt/media/image24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30.png" ContentType="image/png"/>
  <Override PartName="/ppt/media/image31.png" ContentType="image/png"/>
  <Override PartName="/ppt/media/image32.png" ContentType="image/png"/>
  <Override PartName="/ppt/media/image33.png" ContentType="image/png"/>
  <Override PartName="/ppt/media/image34.png" ContentType="image/png"/>
  <Override PartName="/ppt/media/image10.png" ContentType="image/png"/>
  <Override PartName="/ppt/media/image35.png" ContentType="image/png"/>
  <Override PartName="/ppt/media/image11.png" ContentType="image/png"/>
  <Override PartName="/ppt/media/image36.png" ContentType="image/png"/>
  <Override PartName="/ppt/media/image9.png" ContentType="image/png"/>
  <Override PartName="/ppt/media/image8.png" ContentType="image/png"/>
  <Override PartName="/ppt/media/image7.png" ContentType="image/png"/>
  <Override PartName="/ppt/media/image2.png" ContentType="image/png"/>
  <Override PartName="/ppt/media/image1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25.jpeg" ContentType="image/jpeg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45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4320000"/>
            <a:ext cx="497160" cy="10731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</a:t>
            </a:r>
            <a:r>
              <a:rPr b="0" lang="it-IT" sz="4400" spc="-1" strike="noStrike">
                <a:latin typeface="Arial"/>
              </a:rPr>
              <a:t>i </a:t>
            </a:r>
            <a:r>
              <a:rPr b="0" lang="it-IT" sz="4400" spc="-1" strike="noStrike">
                <a:latin typeface="Arial"/>
              </a:rPr>
              <a:t>cli</a:t>
            </a:r>
            <a:r>
              <a:rPr b="0" lang="it-IT" sz="4400" spc="-1" strike="noStrike">
                <a:latin typeface="Arial"/>
              </a:rPr>
              <a:t>c </a:t>
            </a:r>
            <a:r>
              <a:rPr b="0" lang="it-IT" sz="4400" spc="-1" strike="noStrike">
                <a:latin typeface="Arial"/>
              </a:rPr>
              <a:t>pe</a:t>
            </a:r>
            <a:r>
              <a:rPr b="0" lang="it-IT" sz="4400" spc="-1" strike="noStrike">
                <a:latin typeface="Arial"/>
              </a:rPr>
              <a:t>r </a:t>
            </a:r>
            <a:r>
              <a:rPr b="0" lang="it-IT" sz="4400" spc="-1" strike="noStrike">
                <a:latin typeface="Arial"/>
              </a:rPr>
              <a:t>m</a:t>
            </a:r>
            <a:r>
              <a:rPr b="0" lang="it-IT" sz="4400" spc="-1" strike="noStrike">
                <a:latin typeface="Arial"/>
              </a:rPr>
              <a:t>od</a:t>
            </a:r>
            <a:r>
              <a:rPr b="0" lang="it-IT" sz="4400" spc="-1" strike="noStrike">
                <a:latin typeface="Arial"/>
              </a:rPr>
              <a:t>ifi</a:t>
            </a:r>
            <a:r>
              <a:rPr b="0" lang="it-IT" sz="4400" spc="-1" strike="noStrike">
                <a:latin typeface="Arial"/>
              </a:rPr>
              <a:t>ca</a:t>
            </a:r>
            <a:r>
              <a:rPr b="0" lang="it-IT" sz="4400" spc="-1" strike="noStrike">
                <a:latin typeface="Arial"/>
              </a:rPr>
              <a:t>re </a:t>
            </a:r>
            <a:r>
              <a:rPr b="0" lang="it-IT" sz="4400" spc="-1" strike="noStrike">
                <a:latin typeface="Arial"/>
              </a:rPr>
              <a:t>il </a:t>
            </a:r>
            <a:r>
              <a:rPr b="0" lang="it-IT" sz="4400" spc="-1" strike="noStrike">
                <a:latin typeface="Arial"/>
              </a:rPr>
              <a:t>for</a:t>
            </a:r>
            <a:r>
              <a:rPr b="0" lang="it-IT" sz="4400" spc="-1" strike="noStrike">
                <a:latin typeface="Arial"/>
              </a:rPr>
              <a:t>m</a:t>
            </a:r>
            <a:r>
              <a:rPr b="0" lang="it-IT" sz="4400" spc="-1" strike="noStrike">
                <a:latin typeface="Arial"/>
              </a:rPr>
              <a:t>at</a:t>
            </a:r>
            <a:r>
              <a:rPr b="0" lang="it-IT" sz="4400" spc="-1" strike="noStrike">
                <a:latin typeface="Arial"/>
              </a:rPr>
              <a:t>o </a:t>
            </a:r>
            <a:r>
              <a:rPr b="0" lang="it-IT" sz="4400" spc="-1" strike="noStrike">
                <a:latin typeface="Arial"/>
              </a:rPr>
              <a:t>de</a:t>
            </a:r>
            <a:r>
              <a:rPr b="0" lang="it-IT" sz="4400" spc="-1" strike="noStrike">
                <a:latin typeface="Arial"/>
              </a:rPr>
              <a:t>l </a:t>
            </a:r>
            <a:r>
              <a:rPr b="0" lang="it-IT" sz="4400" spc="-1" strike="noStrike">
                <a:latin typeface="Arial"/>
              </a:rPr>
              <a:t>te</a:t>
            </a:r>
            <a:r>
              <a:rPr b="0" lang="it-IT" sz="4400" spc="-1" strike="noStrike">
                <a:latin typeface="Arial"/>
              </a:rPr>
              <a:t>st</a:t>
            </a:r>
            <a:r>
              <a:rPr b="0" lang="it-IT" sz="4400" spc="-1" strike="noStrike">
                <a:latin typeface="Arial"/>
              </a:rPr>
              <a:t>o </a:t>
            </a:r>
            <a:r>
              <a:rPr b="0" lang="it-IT" sz="4400" spc="-1" strike="noStrike">
                <a:latin typeface="Arial"/>
              </a:rPr>
              <a:t>de</a:t>
            </a:r>
            <a:r>
              <a:rPr b="0" lang="it-IT" sz="4400" spc="-1" strike="noStrike">
                <a:latin typeface="Arial"/>
              </a:rPr>
              <a:t>l </a:t>
            </a:r>
            <a:r>
              <a:rPr b="0" lang="it-IT" sz="4400" spc="-1" strike="noStrike">
                <a:latin typeface="Arial"/>
              </a:rPr>
              <a:t>tit</a:t>
            </a:r>
            <a:r>
              <a:rPr b="0" lang="it-IT" sz="4400" spc="-1" strike="noStrike">
                <a:latin typeface="Arial"/>
              </a:rPr>
              <a:t>ol</a:t>
            </a:r>
            <a:r>
              <a:rPr b="0" lang="it-IT" sz="4400" spc="-1" strike="noStrike">
                <a:latin typeface="Arial"/>
              </a:rPr>
              <a:t>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88000"/>
            <a:ext cx="497160" cy="10731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288000"/>
            <a:ext cx="497160" cy="10731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0" y="288000"/>
            <a:ext cx="497160" cy="107316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slideLayout" Target="../slideLayouts/slideLayout4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40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image" Target="../media/image24.png"/><Relationship Id="rId3" Type="http://schemas.openxmlformats.org/officeDocument/2006/relationships/slideLayout" Target="../slideLayouts/slideLayout40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slideLayout" Target="../slideLayouts/slideLayout40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image" Target="../media/image29.png"/><Relationship Id="rId3" Type="http://schemas.openxmlformats.org/officeDocument/2006/relationships/slideLayout" Target="../slideLayouts/slideLayout40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image" Target="../media/image31.png"/><Relationship Id="rId3" Type="http://schemas.openxmlformats.org/officeDocument/2006/relationships/slideLayout" Target="../slideLayouts/slideLayout40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slideLayout" Target="../slideLayouts/slideLayout40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36.png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40.png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Relationship Id="rId5" Type="http://schemas.openxmlformats.org/officeDocument/2006/relationships/image" Target="../media/image44.png"/><Relationship Id="rId6" Type="http://schemas.openxmlformats.org/officeDocument/2006/relationships/image" Target="../media/image45.png"/><Relationship Id="rId7" Type="http://schemas.openxmlformats.org/officeDocument/2006/relationships/image" Target="../media/image46.png"/><Relationship Id="rId8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40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png"/><Relationship Id="rId3" Type="http://schemas.openxmlformats.org/officeDocument/2006/relationships/slideLayout" Target="../slideLayouts/slideLayout40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5.png"/><Relationship Id="rId2" Type="http://schemas.openxmlformats.org/officeDocument/2006/relationships/image" Target="../media/image16.png"/><Relationship Id="rId3" Type="http://schemas.openxmlformats.org/officeDocument/2006/relationships/slideLayout" Target="../slideLayouts/slideLayout40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slideLayout" Target="../slideLayouts/slideLayout40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792000" y="4104000"/>
            <a:ext cx="9142920" cy="14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it-IT" sz="4800" spc="-1" strike="noStrike">
                <a:solidFill>
                  <a:srgbClr val="333333"/>
                </a:solidFill>
                <a:latin typeface="Open Sans"/>
                <a:ea typeface="DejaVu Sans"/>
              </a:rPr>
              <a:t>The synoptic digital scholarly edition: a third way</a:t>
            </a:r>
            <a:endParaRPr b="0" lang="it-IT" sz="4800" spc="-1" strike="noStrike">
              <a:latin typeface="Arial"/>
            </a:endParaRPr>
          </a:p>
        </p:txBody>
      </p:sp>
      <p:sp>
        <p:nvSpPr>
          <p:cNvPr id="158" name="CustomShape 2"/>
          <p:cNvSpPr/>
          <p:nvPr/>
        </p:nvSpPr>
        <p:spPr>
          <a:xfrm>
            <a:off x="792000" y="5744160"/>
            <a:ext cx="8561160" cy="129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Open Sans"/>
                <a:ea typeface="DejaVu Sans"/>
              </a:rPr>
              <a:t>Paolo Monella</a:t>
            </a: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it-IT" sz="2000" spc="-1" strike="noStrike">
                <a:solidFill>
                  <a:srgbClr val="000000"/>
                </a:solidFill>
                <a:latin typeface="Open Sans"/>
                <a:ea typeface="DejaVu Sans"/>
              </a:rPr>
              <a:t>Textual Philology Facing Liquid Modernity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Open Sans"/>
                <a:ea typeface="DejaVu Sans"/>
              </a:rPr>
              <a:t>Sapienza Università di Roma, April 18, 2018</a:t>
            </a:r>
            <a:endParaRPr b="0" lang="it-IT" sz="2000" spc="-1" strike="noStrike"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1"/>
          <a:stretch/>
        </p:blipFill>
        <p:spPr>
          <a:xfrm>
            <a:off x="8760960" y="7030080"/>
            <a:ext cx="1197000" cy="420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49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0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Line 6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3" name="CustomShape 7"/>
          <p:cNvSpPr/>
          <p:nvPr/>
        </p:nvSpPr>
        <p:spPr>
          <a:xfrm>
            <a:off x="3312000" y="5688360"/>
            <a:ext cx="2841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History of language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254" name="CustomShape 8"/>
          <p:cNvSpPr/>
          <p:nvPr/>
        </p:nvSpPr>
        <p:spPr>
          <a:xfrm>
            <a:off x="108000" y="5688000"/>
            <a:ext cx="2697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55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256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257" name="CustomShape 9"/>
          <p:cNvSpPr/>
          <p:nvPr/>
        </p:nvSpPr>
        <p:spPr>
          <a:xfrm>
            <a:off x="5796720" y="172872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58" name="CustomShape 10"/>
          <p:cNvSpPr/>
          <p:nvPr/>
        </p:nvSpPr>
        <p:spPr>
          <a:xfrm>
            <a:off x="1764000" y="3204360"/>
            <a:ext cx="1690560" cy="24804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59" name="CustomShape 11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60" name="CustomShape 12"/>
          <p:cNvSpPr/>
          <p:nvPr/>
        </p:nvSpPr>
        <p:spPr>
          <a:xfrm>
            <a:off x="6444360" y="2592000"/>
            <a:ext cx="2842200" cy="7185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61" name="Line 13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62" name="CustomShape 14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63" name="CustomShape 15"/>
          <p:cNvSpPr/>
          <p:nvPr/>
        </p:nvSpPr>
        <p:spPr>
          <a:xfrm rot="21277200">
            <a:off x="4038480" y="2788200"/>
            <a:ext cx="1150200" cy="35496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Spelling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65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66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68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69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Line 7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CustomShape 8"/>
          <p:cNvSpPr/>
          <p:nvPr/>
        </p:nvSpPr>
        <p:spPr>
          <a:xfrm>
            <a:off x="6624000" y="5688720"/>
            <a:ext cx="3237480" cy="1335960"/>
          </a:xfrm>
          <a:prstGeom prst="rect">
            <a:avLst/>
          </a:prstGeom>
          <a:noFill/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History of writing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272" name="CustomShape 9"/>
          <p:cNvSpPr/>
          <p:nvPr/>
        </p:nvSpPr>
        <p:spPr>
          <a:xfrm>
            <a:off x="108000" y="5688000"/>
            <a:ext cx="2697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73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274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275" name="CustomShape 10"/>
          <p:cNvSpPr/>
          <p:nvPr/>
        </p:nvSpPr>
        <p:spPr>
          <a:xfrm>
            <a:off x="5797080" y="172908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76" name="CustomShape 11"/>
          <p:cNvSpPr/>
          <p:nvPr/>
        </p:nvSpPr>
        <p:spPr>
          <a:xfrm>
            <a:off x="2448000" y="3780360"/>
            <a:ext cx="430560" cy="35820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77" name="CustomShape 12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78" name="CustomShape 13"/>
          <p:cNvSpPr/>
          <p:nvPr/>
        </p:nvSpPr>
        <p:spPr>
          <a:xfrm>
            <a:off x="6228360" y="3924360"/>
            <a:ext cx="2842200" cy="7185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Line 14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0" name="CustomShape 15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81" name="CustomShape 16"/>
          <p:cNvSpPr/>
          <p:nvPr/>
        </p:nvSpPr>
        <p:spPr>
          <a:xfrm>
            <a:off x="3312000" y="5688360"/>
            <a:ext cx="2841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History of language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282" name="CustomShape 17"/>
          <p:cNvSpPr/>
          <p:nvPr/>
        </p:nvSpPr>
        <p:spPr>
          <a:xfrm rot="21277200">
            <a:off x="4038480" y="2788200"/>
            <a:ext cx="1150200" cy="35496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Spelling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83" name="CustomShape 18"/>
          <p:cNvSpPr/>
          <p:nvPr/>
        </p:nvSpPr>
        <p:spPr>
          <a:xfrm rot="577800">
            <a:off x="3883320" y="3720960"/>
            <a:ext cx="1547640" cy="38124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Paleographic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85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86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7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88" name="Line 5"/>
          <p:cNvSpPr/>
          <p:nvPr/>
        </p:nvSpPr>
        <p:spPr>
          <a:xfrm flipV="1">
            <a:off x="2664000" y="345600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89" name="CustomShape 6"/>
          <p:cNvSpPr/>
          <p:nvPr/>
        </p:nvSpPr>
        <p:spPr>
          <a:xfrm>
            <a:off x="108000" y="5688000"/>
            <a:ext cx="2697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90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291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292" name="CustomShape 7"/>
          <p:cNvSpPr/>
          <p:nvPr/>
        </p:nvSpPr>
        <p:spPr>
          <a:xfrm>
            <a:off x="5797080" y="172908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93" name="CustomShape 8"/>
          <p:cNvSpPr/>
          <p:nvPr/>
        </p:nvSpPr>
        <p:spPr>
          <a:xfrm>
            <a:off x="1764000" y="3492360"/>
            <a:ext cx="859680" cy="24804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94" name="CustomShape 9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95" name="Line 10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96" name="CustomShape 11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98" name="CustomShape 2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9" name="CustomShape 3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00" name="" descr=""/>
          <p:cNvPicPr/>
          <p:nvPr/>
        </p:nvPicPr>
        <p:blipFill>
          <a:blip r:embed="rId1"/>
          <a:stretch/>
        </p:blipFill>
        <p:spPr>
          <a:xfrm>
            <a:off x="532080" y="1728000"/>
            <a:ext cx="2846520" cy="3594600"/>
          </a:xfrm>
          <a:prstGeom prst="rect">
            <a:avLst/>
          </a:prstGeom>
          <a:ln>
            <a:solidFill>
              <a:srgbClr val="3465a4"/>
            </a:solidFill>
          </a:ln>
        </p:spPr>
      </p:pic>
      <p:sp>
        <p:nvSpPr>
          <p:cNvPr id="301" name="CustomShape 4"/>
          <p:cNvSpPr/>
          <p:nvPr/>
        </p:nvSpPr>
        <p:spPr>
          <a:xfrm>
            <a:off x="652680" y="3317040"/>
            <a:ext cx="557640" cy="113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02" name="CustomShape 5"/>
          <p:cNvSpPr/>
          <p:nvPr/>
        </p:nvSpPr>
        <p:spPr>
          <a:xfrm>
            <a:off x="1375560" y="4538880"/>
            <a:ext cx="999360" cy="11376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03" name="CustomShape 6"/>
          <p:cNvSpPr/>
          <p:nvPr/>
        </p:nvSpPr>
        <p:spPr>
          <a:xfrm>
            <a:off x="1132560" y="3417840"/>
            <a:ext cx="385560" cy="1134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00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04" name="CustomShape 7"/>
          <p:cNvSpPr/>
          <p:nvPr/>
        </p:nvSpPr>
        <p:spPr>
          <a:xfrm>
            <a:off x="5508000" y="5449680"/>
            <a:ext cx="4389480" cy="167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3465a4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3465a4"/>
                </a:solidFill>
                <a:latin typeface="Arial"/>
                <a:ea typeface="DejaVu Sans"/>
              </a:rPr>
              <a:t>added value?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05" name="Line 8"/>
          <p:cNvSpPr/>
          <p:nvPr/>
        </p:nvSpPr>
        <p:spPr>
          <a:xfrm>
            <a:off x="7704360" y="4896000"/>
            <a:ext cx="360" cy="648000"/>
          </a:xfrm>
          <a:prstGeom prst="line">
            <a:avLst/>
          </a:prstGeom>
          <a:ln w="36000">
            <a:solidFill>
              <a:srgbClr val="3465a4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06" name="CustomShape 9"/>
          <p:cNvSpPr/>
          <p:nvPr/>
        </p:nvSpPr>
        <p:spPr>
          <a:xfrm>
            <a:off x="108000" y="5688000"/>
            <a:ext cx="2697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307" name="" descr=""/>
          <p:cNvPicPr/>
          <p:nvPr/>
        </p:nvPicPr>
        <p:blipFill>
          <a:blip r:embed="rId2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308" name="" descr=""/>
          <p:cNvPicPr/>
          <p:nvPr/>
        </p:nvPicPr>
        <p:blipFill>
          <a:blip r:embed="rId3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309" name="CustomShape 10"/>
          <p:cNvSpPr/>
          <p:nvPr/>
        </p:nvSpPr>
        <p:spPr>
          <a:xfrm>
            <a:off x="5797080" y="172908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10" name="CustomShape 11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11" name="CustomShape 12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314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5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16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7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8" name="Line 7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9" name="CustomShape 8"/>
          <p:cNvSpPr/>
          <p:nvPr/>
        </p:nvSpPr>
        <p:spPr>
          <a:xfrm>
            <a:off x="108000" y="5688000"/>
            <a:ext cx="2697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320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321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322" name="CustomShape 9"/>
          <p:cNvSpPr/>
          <p:nvPr/>
        </p:nvSpPr>
        <p:spPr>
          <a:xfrm>
            <a:off x="5797440" y="172944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23" name="CustomShape 10"/>
          <p:cNvSpPr/>
          <p:nvPr/>
        </p:nvSpPr>
        <p:spPr>
          <a:xfrm>
            <a:off x="1764000" y="3492720"/>
            <a:ext cx="859680" cy="24804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24" name="CustomShape 11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25" name="Line 12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6" name="CustomShape 13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27" name="CustomShape 14"/>
          <p:cNvSpPr/>
          <p:nvPr/>
        </p:nvSpPr>
        <p:spPr>
          <a:xfrm>
            <a:off x="3312000" y="5688360"/>
            <a:ext cx="2841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History of language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28" name="CustomShape 15"/>
          <p:cNvSpPr/>
          <p:nvPr/>
        </p:nvSpPr>
        <p:spPr>
          <a:xfrm>
            <a:off x="6624000" y="5688720"/>
            <a:ext cx="3237480" cy="1335960"/>
          </a:xfrm>
          <a:prstGeom prst="rect">
            <a:avLst/>
          </a:prstGeom>
          <a:noFill/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History of writing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29" name="CustomShape 16"/>
          <p:cNvSpPr/>
          <p:nvPr/>
        </p:nvSpPr>
        <p:spPr>
          <a:xfrm rot="21277200">
            <a:off x="4038480" y="2788200"/>
            <a:ext cx="1150200" cy="35496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Spelling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30" name="CustomShape 17"/>
          <p:cNvSpPr/>
          <p:nvPr/>
        </p:nvSpPr>
        <p:spPr>
          <a:xfrm rot="577800">
            <a:off x="3883320" y="3720960"/>
            <a:ext cx="1547640" cy="38124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Paleographic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32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333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4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35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6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7" name="Line 7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8" name="CustomShape 8"/>
          <p:cNvSpPr/>
          <p:nvPr/>
        </p:nvSpPr>
        <p:spPr>
          <a:xfrm>
            <a:off x="108000" y="5688000"/>
            <a:ext cx="2697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39" name="Line 9"/>
          <p:cNvSpPr/>
          <p:nvPr/>
        </p:nvSpPr>
        <p:spPr>
          <a:xfrm>
            <a:off x="144000" y="5328000"/>
            <a:ext cx="2520000" cy="2088000"/>
          </a:xfrm>
          <a:prstGeom prst="line">
            <a:avLst/>
          </a:prstGeom>
          <a:ln w="72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0" name="Line 10"/>
          <p:cNvSpPr/>
          <p:nvPr/>
        </p:nvSpPr>
        <p:spPr>
          <a:xfrm flipH="1">
            <a:off x="144360" y="5328000"/>
            <a:ext cx="2520000" cy="2088000"/>
          </a:xfrm>
          <a:prstGeom prst="line">
            <a:avLst/>
          </a:prstGeom>
          <a:ln w="72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341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342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343" name="CustomShape 11"/>
          <p:cNvSpPr/>
          <p:nvPr/>
        </p:nvSpPr>
        <p:spPr>
          <a:xfrm>
            <a:off x="5797800" y="172980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44" name="CustomShape 12"/>
          <p:cNvSpPr/>
          <p:nvPr/>
        </p:nvSpPr>
        <p:spPr>
          <a:xfrm>
            <a:off x="1764000" y="3493080"/>
            <a:ext cx="859680" cy="24804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Line 13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46" name="CustomShape 14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47" name="CustomShape 15"/>
          <p:cNvSpPr/>
          <p:nvPr/>
        </p:nvSpPr>
        <p:spPr>
          <a:xfrm>
            <a:off x="3312000" y="5688360"/>
            <a:ext cx="2841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fff200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History of language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48" name="CustomShape 16"/>
          <p:cNvSpPr/>
          <p:nvPr/>
        </p:nvSpPr>
        <p:spPr>
          <a:xfrm>
            <a:off x="6624000" y="5688720"/>
            <a:ext cx="3237480" cy="1335960"/>
          </a:xfrm>
          <a:prstGeom prst="rect">
            <a:avLst/>
          </a:prstGeom>
          <a:noFill/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History of writing</a:t>
            </a:r>
            <a:endParaRPr b="0" lang="it-IT" sz="4000" spc="-1" strike="noStrike">
              <a:latin typeface="Arial"/>
            </a:endParaRPr>
          </a:p>
        </p:txBody>
      </p:sp>
      <p:sp>
        <p:nvSpPr>
          <p:cNvPr id="349" name="CustomShape 17"/>
          <p:cNvSpPr/>
          <p:nvPr/>
        </p:nvSpPr>
        <p:spPr>
          <a:xfrm rot="21277200">
            <a:off x="4038480" y="2788200"/>
            <a:ext cx="1150200" cy="35496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Spelling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50" name="CustomShape 18"/>
          <p:cNvSpPr/>
          <p:nvPr/>
        </p:nvSpPr>
        <p:spPr>
          <a:xfrm rot="577800">
            <a:off x="3883320" y="3720960"/>
            <a:ext cx="1547640" cy="38124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Paleographic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51" name="CustomShape 19"/>
          <p:cNvSpPr/>
          <p:nvPr/>
        </p:nvSpPr>
        <p:spPr>
          <a:xfrm>
            <a:off x="586080" y="301320"/>
            <a:ext cx="9066240" cy="125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2" name="" descr=""/>
          <p:cNvPicPr/>
          <p:nvPr/>
        </p:nvPicPr>
        <p:blipFill>
          <a:blip r:embed="rId1"/>
          <a:stretch/>
        </p:blipFill>
        <p:spPr>
          <a:xfrm>
            <a:off x="183240" y="1944000"/>
            <a:ext cx="9744480" cy="5439240"/>
          </a:xfrm>
          <a:prstGeom prst="rect">
            <a:avLst/>
          </a:prstGeom>
          <a:ln>
            <a:solidFill>
              <a:srgbClr val="3465a4"/>
            </a:solidFill>
          </a:ln>
        </p:spPr>
      </p:pic>
      <p:pic>
        <p:nvPicPr>
          <p:cNvPr id="353" name="" descr=""/>
          <p:cNvPicPr/>
          <p:nvPr/>
        </p:nvPicPr>
        <p:blipFill>
          <a:blip r:embed="rId2"/>
          <a:stretch/>
        </p:blipFill>
        <p:spPr>
          <a:xfrm>
            <a:off x="7855920" y="169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354" name="" descr=""/>
          <p:cNvPicPr/>
          <p:nvPr/>
        </p:nvPicPr>
        <p:blipFill>
          <a:blip r:embed="rId3"/>
          <a:stretch/>
        </p:blipFill>
        <p:spPr>
          <a:xfrm>
            <a:off x="6840720" y="169200"/>
            <a:ext cx="1023480" cy="1688760"/>
          </a:xfrm>
          <a:prstGeom prst="rect">
            <a:avLst/>
          </a:prstGeom>
          <a:ln>
            <a:noFill/>
          </a:ln>
        </p:spPr>
      </p:pic>
      <p:pic>
        <p:nvPicPr>
          <p:cNvPr id="355" name="" descr=""/>
          <p:cNvPicPr/>
          <p:nvPr/>
        </p:nvPicPr>
        <p:blipFill>
          <a:blip r:embed="rId4"/>
          <a:stretch/>
        </p:blipFill>
        <p:spPr>
          <a:xfrm>
            <a:off x="8889120" y="180000"/>
            <a:ext cx="998640" cy="1671120"/>
          </a:xfrm>
          <a:prstGeom prst="rect">
            <a:avLst/>
          </a:prstGeom>
          <a:ln>
            <a:noFill/>
          </a:ln>
        </p:spPr>
      </p:pic>
      <p:sp>
        <p:nvSpPr>
          <p:cNvPr id="356" name="CustomShape 1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CustomShape 1"/>
          <p:cNvSpPr/>
          <p:nvPr/>
        </p:nvSpPr>
        <p:spPr>
          <a:xfrm>
            <a:off x="672840" y="5367960"/>
            <a:ext cx="1988640" cy="110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58" name="" descr=""/>
          <p:cNvPicPr/>
          <p:nvPr/>
        </p:nvPicPr>
        <p:blipFill>
          <a:blip r:embed="rId1"/>
          <a:stretch/>
        </p:blipFill>
        <p:spPr>
          <a:xfrm>
            <a:off x="1152000" y="3672000"/>
            <a:ext cx="1169640" cy="1528920"/>
          </a:xfrm>
          <a:prstGeom prst="rect">
            <a:avLst/>
          </a:prstGeom>
          <a:ln>
            <a:noFill/>
          </a:ln>
        </p:spPr>
      </p:pic>
      <p:sp>
        <p:nvSpPr>
          <p:cNvPr id="359" name="CustomShape 2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60" name="CustomShape 3"/>
          <p:cNvSpPr/>
          <p:nvPr/>
        </p:nvSpPr>
        <p:spPr>
          <a:xfrm>
            <a:off x="180000" y="1933200"/>
            <a:ext cx="3273480" cy="123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Print: apparatus criticus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61" name="CustomShape 4"/>
          <p:cNvSpPr/>
          <p:nvPr/>
        </p:nvSpPr>
        <p:spPr>
          <a:xfrm>
            <a:off x="4860000" y="1933200"/>
            <a:ext cx="3777480" cy="173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Scholarly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digital edition: synopsis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62" name="CustomShape 5"/>
          <p:cNvSpPr/>
          <p:nvPr/>
        </p:nvSpPr>
        <p:spPr>
          <a:xfrm>
            <a:off x="5004360" y="5439960"/>
            <a:ext cx="1689480" cy="97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New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Philology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63" name="" descr=""/>
          <p:cNvPicPr/>
          <p:nvPr/>
        </p:nvPicPr>
        <p:blipFill>
          <a:blip r:embed="rId2"/>
          <a:stretch/>
        </p:blipFill>
        <p:spPr>
          <a:xfrm>
            <a:off x="4565880" y="3632040"/>
            <a:ext cx="855360" cy="1437120"/>
          </a:xfrm>
          <a:prstGeom prst="rect">
            <a:avLst/>
          </a:prstGeom>
          <a:ln>
            <a:noFill/>
          </a:ln>
        </p:spPr>
      </p:pic>
      <p:pic>
        <p:nvPicPr>
          <p:cNvPr id="364" name="" descr=""/>
          <p:cNvPicPr/>
          <p:nvPr/>
        </p:nvPicPr>
        <p:blipFill>
          <a:blip r:embed="rId3"/>
          <a:stretch/>
        </p:blipFill>
        <p:spPr>
          <a:xfrm>
            <a:off x="3717360" y="3632040"/>
            <a:ext cx="855000" cy="1437120"/>
          </a:xfrm>
          <a:prstGeom prst="rect">
            <a:avLst/>
          </a:prstGeom>
          <a:ln>
            <a:noFill/>
          </a:ln>
        </p:spPr>
      </p:pic>
      <p:sp>
        <p:nvSpPr>
          <p:cNvPr id="365" name="CustomShape 6"/>
          <p:cNvSpPr/>
          <p:nvPr/>
        </p:nvSpPr>
        <p:spPr>
          <a:xfrm>
            <a:off x="4140360" y="5510160"/>
            <a:ext cx="902880" cy="68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66" name="" descr=""/>
          <p:cNvPicPr/>
          <p:nvPr/>
        </p:nvPicPr>
        <p:blipFill>
          <a:blip r:embed="rId4"/>
          <a:stretch/>
        </p:blipFill>
        <p:spPr>
          <a:xfrm>
            <a:off x="5429160" y="3641400"/>
            <a:ext cx="834480" cy="1421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ustomShape 1"/>
          <p:cNvSpPr/>
          <p:nvPr/>
        </p:nvSpPr>
        <p:spPr>
          <a:xfrm>
            <a:off x="672840" y="5367960"/>
            <a:ext cx="1988640" cy="1109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68" name="" descr=""/>
          <p:cNvPicPr/>
          <p:nvPr/>
        </p:nvPicPr>
        <p:blipFill>
          <a:blip r:embed="rId1"/>
          <a:stretch/>
        </p:blipFill>
        <p:spPr>
          <a:xfrm>
            <a:off x="1152000" y="3672000"/>
            <a:ext cx="1169640" cy="1528920"/>
          </a:xfrm>
          <a:prstGeom prst="rect">
            <a:avLst/>
          </a:prstGeom>
          <a:ln>
            <a:noFill/>
          </a:ln>
        </p:spPr>
      </p:pic>
      <p:pic>
        <p:nvPicPr>
          <p:cNvPr id="369" name="" descr=""/>
          <p:cNvPicPr/>
          <p:nvPr/>
        </p:nvPicPr>
        <p:blipFill>
          <a:blip r:embed="rId2"/>
          <a:stretch/>
        </p:blipFill>
        <p:spPr>
          <a:xfrm>
            <a:off x="7920360" y="3636000"/>
            <a:ext cx="871200" cy="1437480"/>
          </a:xfrm>
          <a:prstGeom prst="rect">
            <a:avLst/>
          </a:prstGeom>
          <a:ln>
            <a:noFill/>
          </a:ln>
        </p:spPr>
      </p:pic>
      <p:pic>
        <p:nvPicPr>
          <p:cNvPr id="370" name="" descr=""/>
          <p:cNvPicPr/>
          <p:nvPr/>
        </p:nvPicPr>
        <p:blipFill>
          <a:blip r:embed="rId3"/>
          <a:stretch/>
        </p:blipFill>
        <p:spPr>
          <a:xfrm>
            <a:off x="7056000" y="3636000"/>
            <a:ext cx="871200" cy="1437480"/>
          </a:xfrm>
          <a:prstGeom prst="rect">
            <a:avLst/>
          </a:prstGeom>
          <a:ln>
            <a:noFill/>
          </a:ln>
        </p:spPr>
      </p:pic>
      <p:pic>
        <p:nvPicPr>
          <p:cNvPr id="371" name="" descr=""/>
          <p:cNvPicPr/>
          <p:nvPr/>
        </p:nvPicPr>
        <p:blipFill>
          <a:blip r:embed="rId4"/>
          <a:stretch/>
        </p:blipFill>
        <p:spPr>
          <a:xfrm>
            <a:off x="8794800" y="3636000"/>
            <a:ext cx="826560" cy="1437480"/>
          </a:xfrm>
          <a:prstGeom prst="rect">
            <a:avLst/>
          </a:prstGeom>
          <a:ln>
            <a:noFill/>
          </a:ln>
        </p:spPr>
      </p:pic>
      <p:sp>
        <p:nvSpPr>
          <p:cNvPr id="372" name="CustomShape 2"/>
          <p:cNvSpPr/>
          <p:nvPr/>
        </p:nvSpPr>
        <p:spPr>
          <a:xfrm>
            <a:off x="8220960" y="5439960"/>
            <a:ext cx="1892520" cy="97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73" name="CustomShape 3"/>
          <p:cNvSpPr/>
          <p:nvPr/>
        </p:nvSpPr>
        <p:spPr>
          <a:xfrm>
            <a:off x="7344000" y="5510160"/>
            <a:ext cx="902880" cy="68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2800" spc="-1" strike="noStrike">
              <a:latin typeface="Arial"/>
            </a:endParaRPr>
          </a:p>
        </p:txBody>
      </p:sp>
      <p:sp>
        <p:nvSpPr>
          <p:cNvPr id="374" name="CustomShape 4"/>
          <p:cNvSpPr/>
          <p:nvPr/>
        </p:nvSpPr>
        <p:spPr>
          <a:xfrm>
            <a:off x="59472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375" name="CustomShape 5"/>
          <p:cNvSpPr/>
          <p:nvPr/>
        </p:nvSpPr>
        <p:spPr>
          <a:xfrm>
            <a:off x="180000" y="1933200"/>
            <a:ext cx="3273480" cy="123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Print: apparatus criticus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76" name="CustomShape 6"/>
          <p:cNvSpPr/>
          <p:nvPr/>
        </p:nvSpPr>
        <p:spPr>
          <a:xfrm>
            <a:off x="4860000" y="1933200"/>
            <a:ext cx="3777480" cy="173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Scholarly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digital edition: synopsis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377" name="CustomShape 7"/>
          <p:cNvSpPr/>
          <p:nvPr/>
        </p:nvSpPr>
        <p:spPr>
          <a:xfrm>
            <a:off x="5004360" y="5439960"/>
            <a:ext cx="1689480" cy="977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New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Philology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78" name="" descr=""/>
          <p:cNvPicPr/>
          <p:nvPr/>
        </p:nvPicPr>
        <p:blipFill>
          <a:blip r:embed="rId5"/>
          <a:stretch/>
        </p:blipFill>
        <p:spPr>
          <a:xfrm>
            <a:off x="4565880" y="3632040"/>
            <a:ext cx="855360" cy="1437120"/>
          </a:xfrm>
          <a:prstGeom prst="rect">
            <a:avLst/>
          </a:prstGeom>
          <a:ln>
            <a:noFill/>
          </a:ln>
        </p:spPr>
      </p:pic>
      <p:pic>
        <p:nvPicPr>
          <p:cNvPr id="379" name="" descr=""/>
          <p:cNvPicPr/>
          <p:nvPr/>
        </p:nvPicPr>
        <p:blipFill>
          <a:blip r:embed="rId6"/>
          <a:stretch/>
        </p:blipFill>
        <p:spPr>
          <a:xfrm>
            <a:off x="3717360" y="3632040"/>
            <a:ext cx="855000" cy="1437120"/>
          </a:xfrm>
          <a:prstGeom prst="rect">
            <a:avLst/>
          </a:prstGeom>
          <a:ln>
            <a:noFill/>
          </a:ln>
        </p:spPr>
      </p:pic>
      <p:sp>
        <p:nvSpPr>
          <p:cNvPr id="380" name="CustomShape 8"/>
          <p:cNvSpPr/>
          <p:nvPr/>
        </p:nvSpPr>
        <p:spPr>
          <a:xfrm>
            <a:off x="4140360" y="5510160"/>
            <a:ext cx="902880" cy="680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381" name="" descr=""/>
          <p:cNvPicPr/>
          <p:nvPr/>
        </p:nvPicPr>
        <p:blipFill>
          <a:blip r:embed="rId7"/>
          <a:stretch/>
        </p:blipFill>
        <p:spPr>
          <a:xfrm>
            <a:off x="5429160" y="3641400"/>
            <a:ext cx="834480" cy="1421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68000" y="5893200"/>
            <a:ext cx="2625480" cy="130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 textus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61" name="" descr=""/>
          <p:cNvPicPr/>
          <p:nvPr/>
        </p:nvPicPr>
        <p:blipFill>
          <a:blip r:embed="rId1"/>
          <a:stretch/>
        </p:blipFill>
        <p:spPr>
          <a:xfrm>
            <a:off x="1080360" y="3816000"/>
            <a:ext cx="1400040" cy="1796760"/>
          </a:xfrm>
          <a:prstGeom prst="rect">
            <a:avLst/>
          </a:prstGeom>
          <a:ln>
            <a:noFill/>
          </a:ln>
        </p:spPr>
      </p:pic>
      <p:sp>
        <p:nvSpPr>
          <p:cNvPr id="162" name="CustomShape 2"/>
          <p:cNvSpPr/>
          <p:nvPr/>
        </p:nvSpPr>
        <p:spPr>
          <a:xfrm>
            <a:off x="59472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63" name="CustomShape 3"/>
          <p:cNvSpPr/>
          <p:nvPr/>
        </p:nvSpPr>
        <p:spPr>
          <a:xfrm>
            <a:off x="180000" y="1933200"/>
            <a:ext cx="3273480" cy="123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Print: apparatus criticus</a:t>
            </a:r>
            <a:endParaRPr b="0" lang="it-IT" sz="35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68000" y="5893200"/>
            <a:ext cx="2625480" cy="130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 textus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65" name="" descr=""/>
          <p:cNvPicPr/>
          <p:nvPr/>
        </p:nvPicPr>
        <p:blipFill>
          <a:blip r:embed="rId1"/>
          <a:stretch/>
        </p:blipFill>
        <p:spPr>
          <a:xfrm>
            <a:off x="1080360" y="3816000"/>
            <a:ext cx="1400040" cy="1796760"/>
          </a:xfrm>
          <a:prstGeom prst="rect">
            <a:avLst/>
          </a:prstGeom>
          <a:ln>
            <a:noFill/>
          </a:ln>
        </p:spPr>
      </p:pic>
      <p:sp>
        <p:nvSpPr>
          <p:cNvPr id="166" name="CustomShape 2"/>
          <p:cNvSpPr/>
          <p:nvPr/>
        </p:nvSpPr>
        <p:spPr>
          <a:xfrm>
            <a:off x="180000" y="1933200"/>
            <a:ext cx="3273480" cy="123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Print: apparatus criticus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5220000" y="1933200"/>
            <a:ext cx="3777480" cy="173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Scholarly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digital edition: synopsis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68" name="" descr=""/>
          <p:cNvPicPr/>
          <p:nvPr/>
        </p:nvPicPr>
        <p:blipFill>
          <a:blip r:embed="rId2"/>
          <a:stretch/>
        </p:blipFill>
        <p:spPr>
          <a:xfrm>
            <a:off x="6847920" y="3769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169" name="" descr=""/>
          <p:cNvPicPr/>
          <p:nvPr/>
        </p:nvPicPr>
        <p:blipFill>
          <a:blip r:embed="rId3"/>
          <a:stretch/>
        </p:blipFill>
        <p:spPr>
          <a:xfrm>
            <a:off x="5832720" y="3769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170" name="CustomShape 4"/>
          <p:cNvSpPr/>
          <p:nvPr/>
        </p:nvSpPr>
        <p:spPr>
          <a:xfrm>
            <a:off x="6300000" y="6084000"/>
            <a:ext cx="107712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71" name="CustomShape 5"/>
          <p:cNvSpPr/>
          <p:nvPr/>
        </p:nvSpPr>
        <p:spPr>
          <a:xfrm>
            <a:off x="59472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CustomShape 1"/>
          <p:cNvSpPr/>
          <p:nvPr/>
        </p:nvSpPr>
        <p:spPr>
          <a:xfrm>
            <a:off x="468000" y="5893200"/>
            <a:ext cx="2625480" cy="130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 textus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7308000" y="5893200"/>
            <a:ext cx="2265120" cy="114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New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Philology</a:t>
            </a:r>
            <a:endParaRPr b="0" lang="it-IT" sz="3500" spc="-1" strike="noStrike">
              <a:latin typeface="Arial"/>
            </a:endParaRPr>
          </a:p>
        </p:txBody>
      </p:sp>
      <p:pic>
        <p:nvPicPr>
          <p:cNvPr id="174" name="" descr=""/>
          <p:cNvPicPr/>
          <p:nvPr/>
        </p:nvPicPr>
        <p:blipFill>
          <a:blip r:embed="rId1"/>
          <a:stretch/>
        </p:blipFill>
        <p:spPr>
          <a:xfrm>
            <a:off x="1080360" y="3816000"/>
            <a:ext cx="1400040" cy="1796760"/>
          </a:xfrm>
          <a:prstGeom prst="rect">
            <a:avLst/>
          </a:prstGeom>
          <a:ln>
            <a:noFill/>
          </a:ln>
        </p:spPr>
      </p:pic>
      <p:pic>
        <p:nvPicPr>
          <p:cNvPr id="175" name="" descr=""/>
          <p:cNvPicPr/>
          <p:nvPr/>
        </p:nvPicPr>
        <p:blipFill>
          <a:blip r:embed="rId2"/>
          <a:stretch/>
        </p:blipFill>
        <p:spPr>
          <a:xfrm>
            <a:off x="6847560" y="3769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176" name="" descr=""/>
          <p:cNvPicPr/>
          <p:nvPr/>
        </p:nvPicPr>
        <p:blipFill>
          <a:blip r:embed="rId3"/>
          <a:stretch/>
        </p:blipFill>
        <p:spPr>
          <a:xfrm>
            <a:off x="5832360" y="3769200"/>
            <a:ext cx="1023480" cy="1688760"/>
          </a:xfrm>
          <a:prstGeom prst="rect">
            <a:avLst/>
          </a:prstGeom>
          <a:ln>
            <a:noFill/>
          </a:ln>
        </p:spPr>
      </p:pic>
      <p:pic>
        <p:nvPicPr>
          <p:cNvPr id="177" name="" descr=""/>
          <p:cNvPicPr/>
          <p:nvPr/>
        </p:nvPicPr>
        <p:blipFill>
          <a:blip r:embed="rId4"/>
          <a:stretch/>
        </p:blipFill>
        <p:spPr>
          <a:xfrm>
            <a:off x="7880760" y="3780000"/>
            <a:ext cx="998640" cy="1671120"/>
          </a:xfrm>
          <a:prstGeom prst="rect">
            <a:avLst/>
          </a:prstGeom>
          <a:ln>
            <a:noFill/>
          </a:ln>
        </p:spPr>
      </p:pic>
      <p:sp>
        <p:nvSpPr>
          <p:cNvPr id="178" name="CustomShape 3"/>
          <p:cNvSpPr/>
          <p:nvPr/>
        </p:nvSpPr>
        <p:spPr>
          <a:xfrm>
            <a:off x="6300000" y="6084000"/>
            <a:ext cx="107712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Doc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79" name="CustomShape 4"/>
          <p:cNvSpPr/>
          <p:nvPr/>
        </p:nvSpPr>
        <p:spPr>
          <a:xfrm>
            <a:off x="59472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Liquid modernity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80" name="CustomShape 5"/>
          <p:cNvSpPr/>
          <p:nvPr/>
        </p:nvSpPr>
        <p:spPr>
          <a:xfrm>
            <a:off x="180000" y="1933200"/>
            <a:ext cx="3273480" cy="123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Print: apparatus criticus</a:t>
            </a:r>
            <a:endParaRPr b="0" lang="it-IT" sz="3500" spc="-1" strike="noStrike">
              <a:latin typeface="Arial"/>
            </a:endParaRPr>
          </a:p>
        </p:txBody>
      </p:sp>
      <p:sp>
        <p:nvSpPr>
          <p:cNvPr id="181" name="CustomShape 6"/>
          <p:cNvSpPr/>
          <p:nvPr/>
        </p:nvSpPr>
        <p:spPr>
          <a:xfrm>
            <a:off x="5220000" y="1933200"/>
            <a:ext cx="3777480" cy="173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Scholarly</a:t>
            </a:r>
            <a:endParaRPr b="0" lang="it-IT" sz="3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3500" spc="-1" strike="noStrike">
                <a:solidFill>
                  <a:srgbClr val="000000"/>
                </a:solidFill>
                <a:latin typeface="Arial"/>
                <a:ea typeface="DejaVu Sans"/>
              </a:rPr>
              <a:t>digital edition: synopsis</a:t>
            </a:r>
            <a:endParaRPr b="0" lang="it-IT" sz="35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288000" y="1656000"/>
            <a:ext cx="8779320" cy="1795320"/>
          </a:xfrm>
          <a:custGeom>
            <a:avLst/>
            <a:gdLst/>
            <a:ahLst/>
            <a:rect l="l" t="t" r="r" b="b"/>
            <a:pathLst>
              <a:path w="24402" h="5002">
                <a:moveTo>
                  <a:pt x="833" y="0"/>
                </a:moveTo>
                <a:cubicBezTo>
                  <a:pt x="416" y="0"/>
                  <a:pt x="0" y="416"/>
                  <a:pt x="0" y="833"/>
                </a:cubicBezTo>
                <a:lnTo>
                  <a:pt x="0" y="4167"/>
                </a:lnTo>
                <a:cubicBezTo>
                  <a:pt x="0" y="4584"/>
                  <a:pt x="416" y="5001"/>
                  <a:pt x="833" y="5001"/>
                </a:cubicBezTo>
                <a:lnTo>
                  <a:pt x="23567" y="5001"/>
                </a:lnTo>
                <a:cubicBezTo>
                  <a:pt x="23984" y="5001"/>
                  <a:pt x="24401" y="4584"/>
                  <a:pt x="24401" y="4167"/>
                </a:cubicBezTo>
                <a:lnTo>
                  <a:pt x="24401" y="833"/>
                </a:lnTo>
                <a:cubicBezTo>
                  <a:pt x="24401" y="416"/>
                  <a:pt x="23984" y="0"/>
                  <a:pt x="23567" y="0"/>
                </a:cubicBezTo>
                <a:lnTo>
                  <a:pt x="833" y="0"/>
                </a:lnTo>
              </a:path>
            </a:pathLst>
          </a:cu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2"/>
          <p:cNvSpPr/>
          <p:nvPr/>
        </p:nvSpPr>
        <p:spPr>
          <a:xfrm>
            <a:off x="504000" y="1768680"/>
            <a:ext cx="8995320" cy="506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marL="432000" indent="-3193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et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 iuxta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iuxta 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vero</a:t>
            </a:r>
            <a:br/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 </a:t>
            </a:r>
            <a:endParaRPr b="0" lang="it-IT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Spelling</a:t>
            </a: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opt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i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mus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/ 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opt</a:t>
            </a:r>
            <a:r>
              <a:rPr b="1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u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mus</a:t>
            </a:r>
            <a:br/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septuaginta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3200" spc="-1" strike="noStrike">
                <a:solidFill>
                  <a:srgbClr val="808080"/>
                </a:solidFill>
                <a:latin typeface="Arial"/>
                <a:ea typeface="DejaVu Sans"/>
              </a:rPr>
              <a:t>lxx</a:t>
            </a:r>
            <a:endParaRPr b="0" lang="it-IT" sz="3200" spc="-1" strike="noStrike">
              <a:latin typeface="Arial"/>
            </a:endParaRPr>
          </a:p>
          <a:p>
            <a:pPr marL="432000" indent="-31932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Paleographic</a:t>
            </a:r>
            <a:endParaRPr b="0" lang="it-IT" sz="3200" spc="-1" strike="noStrike">
              <a:latin typeface="Arial"/>
            </a:endParaRPr>
          </a:p>
          <a:p>
            <a:pPr lvl="1" marL="864000" indent="-3193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Abbreviations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inter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pr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etes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inter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p’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etes</a:t>
            </a:r>
            <a:endParaRPr b="0" lang="it-IT" sz="2800" spc="-1" strike="noStrike">
              <a:latin typeface="Arial"/>
            </a:endParaRPr>
          </a:p>
          <a:p>
            <a:pPr lvl="1" marL="864000" indent="-3193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Allographs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i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uxta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j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uxta</a:t>
            </a:r>
            <a:endParaRPr b="0" lang="it-IT" sz="2800" spc="-1" strike="noStrike">
              <a:latin typeface="Arial"/>
            </a:endParaRPr>
          </a:p>
          <a:p>
            <a:pPr lvl="1" marL="864000" indent="-31932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DejaVu Sans"/>
              </a:rPr>
              <a:t>Punctuation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lxx 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/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	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.</a:t>
            </a:r>
            <a:r>
              <a:rPr b="0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lxx</a:t>
            </a:r>
            <a:r>
              <a:rPr b="1" lang="it-IT" sz="2800" spc="-1" strike="noStrike">
                <a:solidFill>
                  <a:srgbClr val="808080"/>
                </a:solidFill>
                <a:latin typeface="Arial"/>
                <a:ea typeface="DejaVu Sans"/>
              </a:rPr>
              <a:t>.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184" name="" descr=""/>
          <p:cNvPicPr/>
          <p:nvPr/>
        </p:nvPicPr>
        <p:blipFill>
          <a:blip r:embed="rId1"/>
          <a:stretch/>
        </p:blipFill>
        <p:spPr>
          <a:xfrm>
            <a:off x="8244360" y="72000"/>
            <a:ext cx="1400040" cy="1796760"/>
          </a:xfrm>
          <a:prstGeom prst="rect">
            <a:avLst/>
          </a:prstGeom>
          <a:ln>
            <a:noFill/>
          </a:ln>
        </p:spPr>
      </p:pic>
      <p:sp>
        <p:nvSpPr>
          <p:cNvPr id="185" name="CustomShape 3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Print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87" name="CustomShape 2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8" name="CustomShape 3"/>
          <p:cNvSpPr/>
          <p:nvPr/>
        </p:nvSpPr>
        <p:spPr>
          <a:xfrm>
            <a:off x="540000" y="5286600"/>
            <a:ext cx="4242960" cy="21603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septuag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nta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uero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nterpretes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.´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189" name="CustomShape 4"/>
          <p:cNvSpPr/>
          <p:nvPr/>
        </p:nvSpPr>
        <p:spPr>
          <a:xfrm>
            <a:off x="5220360" y="5286600"/>
            <a:ext cx="4242960" cy="216072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et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p’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190" name="CustomShape 5"/>
          <p:cNvSpPr/>
          <p:nvPr/>
        </p:nvSpPr>
        <p:spPr>
          <a:xfrm>
            <a:off x="8352360" y="5720040"/>
            <a:ext cx="1363320" cy="6789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S. Peter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 22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91" name="CustomShape 6"/>
          <p:cNvSpPr/>
          <p:nvPr/>
        </p:nvSpPr>
        <p:spPr>
          <a:xfrm>
            <a:off x="216720" y="5652000"/>
            <a:ext cx="1363680" cy="6789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Vat. Lat.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3973</a:t>
            </a:r>
            <a:endParaRPr b="0" lang="it-IT" sz="1800" spc="-1" strike="noStrike">
              <a:latin typeface="Arial"/>
            </a:endParaRPr>
          </a:p>
        </p:txBody>
      </p:sp>
      <p:pic>
        <p:nvPicPr>
          <p:cNvPr id="192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193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194" name="CustomShape 7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195" name="CustomShape 8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99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00" name="Line 5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Line 6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02" name="CustomShape 7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3" name="CustomShape 8"/>
          <p:cNvSpPr/>
          <p:nvPr/>
        </p:nvSpPr>
        <p:spPr>
          <a:xfrm rot="21277200">
            <a:off x="4038120" y="2788200"/>
            <a:ext cx="1150200" cy="354960"/>
          </a:xfrm>
          <a:custGeom>
            <a:avLst/>
            <a:gdLst/>
            <a:ahLst/>
            <a:rect l="l" t="t" r="r" b="b"/>
            <a:pathLst>
              <a:path w="4051" h="1006">
                <a:moveTo>
                  <a:pt x="215" y="6"/>
                </a:moveTo>
                <a:cubicBezTo>
                  <a:pt x="133" y="6"/>
                  <a:pt x="45" y="88"/>
                  <a:pt x="40" y="172"/>
                </a:cubicBezTo>
                <a:lnTo>
                  <a:pt x="3" y="838"/>
                </a:lnTo>
                <a:cubicBezTo>
                  <a:pt x="0" y="921"/>
                  <a:pt x="77" y="1004"/>
                  <a:pt x="161" y="1005"/>
                </a:cubicBezTo>
                <a:lnTo>
                  <a:pt x="3834" y="999"/>
                </a:lnTo>
                <a:cubicBezTo>
                  <a:pt x="3917" y="999"/>
                  <a:pt x="4005" y="916"/>
                  <a:pt x="4010" y="832"/>
                </a:cubicBezTo>
                <a:lnTo>
                  <a:pt x="4047" y="166"/>
                </a:lnTo>
                <a:cubicBezTo>
                  <a:pt x="4050" y="83"/>
                  <a:pt x="3972" y="1"/>
                  <a:pt x="3888" y="0"/>
                </a:cubicBezTo>
                <a:lnTo>
                  <a:pt x="215" y="6"/>
                </a:lnTo>
              </a:path>
            </a:pathLst>
          </a:custGeom>
          <a:solidFill>
            <a:srgbClr val="fff2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381f"/>
                </a:solidFill>
                <a:latin typeface="Arial"/>
                <a:ea typeface="DejaVu Sans"/>
              </a:rPr>
              <a:t>Spelling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4" name="CustomShape 9"/>
          <p:cNvSpPr/>
          <p:nvPr/>
        </p:nvSpPr>
        <p:spPr>
          <a:xfrm rot="577800">
            <a:off x="3883320" y="3720600"/>
            <a:ext cx="1547640" cy="381240"/>
          </a:xfrm>
          <a:custGeom>
            <a:avLst/>
            <a:gdLst/>
            <a:ahLst/>
            <a:rect l="l" t="t" r="r" b="b"/>
            <a:pathLst>
              <a:path w="4467" h="1078">
                <a:moveTo>
                  <a:pt x="164" y="5"/>
                </a:moveTo>
                <a:cubicBezTo>
                  <a:pt x="75" y="6"/>
                  <a:pt x="0" y="95"/>
                  <a:pt x="16" y="183"/>
                </a:cubicBezTo>
                <a:lnTo>
                  <a:pt x="138" y="898"/>
                </a:lnTo>
                <a:cubicBezTo>
                  <a:pt x="153" y="988"/>
                  <a:pt x="258" y="1077"/>
                  <a:pt x="347" y="1077"/>
                </a:cubicBezTo>
                <a:lnTo>
                  <a:pt x="4302" y="1072"/>
                </a:lnTo>
                <a:cubicBezTo>
                  <a:pt x="4391" y="1072"/>
                  <a:pt x="4466" y="982"/>
                  <a:pt x="4451" y="893"/>
                </a:cubicBezTo>
                <a:lnTo>
                  <a:pt x="4328" y="179"/>
                </a:lnTo>
                <a:cubicBezTo>
                  <a:pt x="4313" y="89"/>
                  <a:pt x="4208" y="0"/>
                  <a:pt x="4118" y="0"/>
                </a:cubicBezTo>
                <a:lnTo>
                  <a:pt x="164" y="5"/>
                </a:lnTo>
              </a:path>
            </a:pathLst>
          </a:custGeom>
          <a:solidFill>
            <a:srgbClr val="0066b3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71136"/>
                </a:solidFill>
                <a:latin typeface="Arial"/>
                <a:ea typeface="DejaVu Sans"/>
              </a:rPr>
              <a:t>Paleographic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5" name="CustomShape 10"/>
          <p:cNvSpPr/>
          <p:nvPr/>
        </p:nvSpPr>
        <p:spPr>
          <a:xfrm>
            <a:off x="540000" y="5286600"/>
            <a:ext cx="4242960" cy="21603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septuag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nta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uero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nterpretes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.´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06" name="CustomShape 11"/>
          <p:cNvSpPr/>
          <p:nvPr/>
        </p:nvSpPr>
        <p:spPr>
          <a:xfrm>
            <a:off x="5220360" y="5286600"/>
            <a:ext cx="4242960" cy="216072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et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p’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07" name="CustomShape 12"/>
          <p:cNvSpPr/>
          <p:nvPr/>
        </p:nvSpPr>
        <p:spPr>
          <a:xfrm>
            <a:off x="8352360" y="5720040"/>
            <a:ext cx="1363320" cy="6789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S. Peter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 22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8" name="CustomShape 13"/>
          <p:cNvSpPr/>
          <p:nvPr/>
        </p:nvSpPr>
        <p:spPr>
          <a:xfrm>
            <a:off x="216720" y="5652000"/>
            <a:ext cx="1363680" cy="6789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Vat. Lat.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3973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09" name="Line 14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Line 15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pic>
        <p:nvPicPr>
          <p:cNvPr id="211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212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213" name="CustomShape 16"/>
          <p:cNvSpPr/>
          <p:nvPr/>
        </p:nvSpPr>
        <p:spPr>
          <a:xfrm>
            <a:off x="5796360" y="172836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14" name="CustomShape 17"/>
          <p:cNvSpPr/>
          <p:nvPr/>
        </p:nvSpPr>
        <p:spPr>
          <a:xfrm>
            <a:off x="1764000" y="3492360"/>
            <a:ext cx="859680" cy="24804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CustomShape 18"/>
          <p:cNvSpPr/>
          <p:nvPr/>
        </p:nvSpPr>
        <p:spPr>
          <a:xfrm>
            <a:off x="59472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0" lang="it-IT" sz="1800" spc="-1" strike="noStrike">
                <a:solidFill>
                  <a:srgbClr val="ffffff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17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18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0" name="CustomShape 5"/>
          <p:cNvSpPr/>
          <p:nvPr/>
        </p:nvSpPr>
        <p:spPr>
          <a:xfrm>
            <a:off x="540000" y="5286600"/>
            <a:ext cx="4242960" cy="21603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septuag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nta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uero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nterpretes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.´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21" name="CustomShape 6"/>
          <p:cNvSpPr/>
          <p:nvPr/>
        </p:nvSpPr>
        <p:spPr>
          <a:xfrm>
            <a:off x="5220360" y="5286600"/>
            <a:ext cx="4242960" cy="216072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1" lang="it-IT" sz="2400" spc="-1" strike="noStrike">
                <a:solidFill>
                  <a:srgbClr val="000000"/>
                </a:solidFill>
                <a:latin typeface="Arial"/>
                <a:ea typeface="DejaVu Sans"/>
              </a:rPr>
              <a:t>et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uxta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r>
              <a:rPr b="0" i="1" lang="it-IT" sz="2400" spc="-1" strike="noStrike">
                <a:solidFill>
                  <a:srgbClr val="fff200"/>
                </a:solidFill>
                <a:latin typeface="Arial"/>
                <a:ea typeface="DejaVu Sans"/>
              </a:rPr>
              <a:t>lxx</a:t>
            </a:r>
            <a:r>
              <a:rPr b="0" i="1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endParaRPr b="0" lang="it-IT" sz="24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i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nter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p’</a:t>
            </a:r>
            <a:r>
              <a:rPr b="0" lang="it-IT" sz="2400" spc="-1" strike="noStrike">
                <a:solidFill>
                  <a:srgbClr val="ffffff"/>
                </a:solidFill>
                <a:latin typeface="Arial"/>
                <a:ea typeface="DejaVu Sans"/>
              </a:rPr>
              <a:t>etes</a:t>
            </a:r>
            <a:r>
              <a:rPr b="0" lang="it-IT" sz="2400" spc="-1" strike="noStrike">
                <a:solidFill>
                  <a:srgbClr val="21409a"/>
                </a:solidFill>
                <a:latin typeface="Arial"/>
                <a:ea typeface="DejaVu Sans"/>
              </a:rPr>
              <a:t>.</a:t>
            </a:r>
            <a:endParaRPr b="0" lang="it-IT" sz="2400" spc="-1" strike="noStrike">
              <a:latin typeface="Arial"/>
            </a:endParaRPr>
          </a:p>
        </p:txBody>
      </p:sp>
      <p:sp>
        <p:nvSpPr>
          <p:cNvPr id="222" name="CustomShape 7"/>
          <p:cNvSpPr/>
          <p:nvPr/>
        </p:nvSpPr>
        <p:spPr>
          <a:xfrm>
            <a:off x="8352360" y="5720040"/>
            <a:ext cx="1363320" cy="6789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S. Peter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 22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23" name="CustomShape 8"/>
          <p:cNvSpPr/>
          <p:nvPr/>
        </p:nvSpPr>
        <p:spPr>
          <a:xfrm>
            <a:off x="216720" y="5652000"/>
            <a:ext cx="1363680" cy="678960"/>
          </a:xfrm>
          <a:prstGeom prst="verticalScroll">
            <a:avLst>
              <a:gd name="adj" fmla="val 1250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Vat. Lat.</a:t>
            </a:r>
            <a:endParaRPr b="0" lang="it-IT" sz="1800" spc="-1" strike="noStrike">
              <a:latin typeface="Arial"/>
            </a:endParaRPr>
          </a:p>
          <a:p>
            <a:pPr marL="72000"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3973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24" name="CustomShape 9"/>
          <p:cNvSpPr/>
          <p:nvPr/>
        </p:nvSpPr>
        <p:spPr>
          <a:xfrm>
            <a:off x="5796000" y="172800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Line 10"/>
          <p:cNvSpPr/>
          <p:nvPr/>
        </p:nvSpPr>
        <p:spPr>
          <a:xfrm flipV="1">
            <a:off x="2666160" y="345024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CustomShape 11"/>
          <p:cNvSpPr/>
          <p:nvPr/>
        </p:nvSpPr>
        <p:spPr>
          <a:xfrm rot="21268800">
            <a:off x="3928320" y="2296440"/>
            <a:ext cx="1514520" cy="717480"/>
          </a:xfrm>
          <a:prstGeom prst="rect">
            <a:avLst/>
          </a:prstGeom>
          <a:solidFill>
            <a:srgbClr val="ffffff"/>
          </a:solidFill>
          <a:ln w="36000">
            <a:solidFill>
              <a:srgbClr val="3465a4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wrap="none" lIns="108000" rIns="108000" tIns="63000" bIns="63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Automatic</a:t>
            </a:r>
            <a:endParaRPr b="0" lang="it-IT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collation</a:t>
            </a:r>
            <a:endParaRPr b="0" lang="it-IT" sz="1800" spc="-1" strike="noStrike">
              <a:latin typeface="Arial"/>
            </a:endParaRPr>
          </a:p>
        </p:txBody>
      </p:sp>
      <p:pic>
        <p:nvPicPr>
          <p:cNvPr id="227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228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229" name="Line 12"/>
          <p:cNvSpPr/>
          <p:nvPr/>
        </p:nvSpPr>
        <p:spPr>
          <a:xfrm>
            <a:off x="3384000" y="3960000"/>
            <a:ext cx="3024000" cy="50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0" name="Line 13"/>
          <p:cNvSpPr/>
          <p:nvPr/>
        </p:nvSpPr>
        <p:spPr>
          <a:xfrm flipV="1">
            <a:off x="3456000" y="3096000"/>
            <a:ext cx="2880000" cy="216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1" name="CustomShape 14"/>
          <p:cNvSpPr/>
          <p:nvPr/>
        </p:nvSpPr>
        <p:spPr>
          <a:xfrm>
            <a:off x="1764000" y="3492000"/>
            <a:ext cx="859680" cy="24804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32" name="Line 15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CustomShape 16"/>
          <p:cNvSpPr/>
          <p:nvPr/>
        </p:nvSpPr>
        <p:spPr>
          <a:xfrm>
            <a:off x="59472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5616000" y="1728000"/>
            <a:ext cx="4063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et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&lt;orig&gt;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lxx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&lt;/orig&gt;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&lt;reg&gt;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&lt;/reg&gt;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18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&lt;abbr&gt;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p’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&lt;/abbr&gt;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&lt;expan&gt;</a:t>
            </a: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pr</a:t>
            </a: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&lt;/expan&gt;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&lt;/choice&gt;</a:t>
            </a: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etes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235" name="CustomShape 2"/>
          <p:cNvSpPr/>
          <p:nvPr/>
        </p:nvSpPr>
        <p:spPr>
          <a:xfrm>
            <a:off x="1512000" y="1728000"/>
            <a:ext cx="2227680" cy="3451680"/>
          </a:xfrm>
          <a:prstGeom prst="rect">
            <a:avLst/>
          </a:prstGeom>
          <a:solidFill>
            <a:srgbClr val="000000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iuxta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septuaginta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uero</a:t>
            </a:r>
            <a:endParaRPr b="0" lang="it-IT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     </a:t>
            </a:r>
            <a:r>
              <a:rPr b="1" lang="it-IT" sz="2000" spc="-1" strike="noStrike">
                <a:solidFill>
                  <a:srgbClr val="fff200"/>
                </a:solidFill>
                <a:latin typeface="Arial"/>
                <a:ea typeface="DejaVu Sans"/>
              </a:rPr>
              <a:t>interpretes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236" name="CustomShape 3"/>
          <p:cNvSpPr/>
          <p:nvPr/>
        </p:nvSpPr>
        <p:spPr>
          <a:xfrm>
            <a:off x="50400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CustomShape 4"/>
          <p:cNvSpPr/>
          <p:nvPr/>
        </p:nvSpPr>
        <p:spPr>
          <a:xfrm>
            <a:off x="2772360" y="3853800"/>
            <a:ext cx="2154600" cy="1318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38" name="Line 5"/>
          <p:cNvSpPr/>
          <p:nvPr/>
        </p:nvSpPr>
        <p:spPr>
          <a:xfrm flipV="1">
            <a:off x="2664000" y="3456000"/>
            <a:ext cx="1944000" cy="14400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9" name="CustomShape 6"/>
          <p:cNvSpPr/>
          <p:nvPr/>
        </p:nvSpPr>
        <p:spPr>
          <a:xfrm>
            <a:off x="108000" y="5688000"/>
            <a:ext cx="2697480" cy="1335960"/>
          </a:xfrm>
          <a:prstGeom prst="rect">
            <a:avLst/>
          </a:prstGeom>
          <a:solidFill>
            <a:srgbClr val="ffffff"/>
          </a:solidFill>
          <a:ln w="36000">
            <a:solidFill>
              <a:srgbClr val="999999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63000" bIns="63000"/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Constitutio</a:t>
            </a:r>
            <a:endParaRPr b="0" lang="it-IT" sz="4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4000" spc="-1" strike="noStrike">
                <a:solidFill>
                  <a:srgbClr val="000000"/>
                </a:solidFill>
                <a:latin typeface="Arial"/>
                <a:ea typeface="DejaVu Sans"/>
              </a:rPr>
              <a:t>textus</a:t>
            </a:r>
            <a:endParaRPr b="0" lang="it-IT" sz="4000" spc="-1" strike="noStrike">
              <a:latin typeface="Arial"/>
            </a:endParaRPr>
          </a:p>
        </p:txBody>
      </p:sp>
      <p:pic>
        <p:nvPicPr>
          <p:cNvPr id="240" name="" descr=""/>
          <p:cNvPicPr/>
          <p:nvPr/>
        </p:nvPicPr>
        <p:blipFill>
          <a:blip r:embed="rId1"/>
          <a:stretch/>
        </p:blipFill>
        <p:spPr>
          <a:xfrm>
            <a:off x="8900640" y="25200"/>
            <a:ext cx="1023840" cy="1688760"/>
          </a:xfrm>
          <a:prstGeom prst="rect">
            <a:avLst/>
          </a:prstGeom>
          <a:ln>
            <a:noFill/>
          </a:ln>
        </p:spPr>
      </p:pic>
      <p:pic>
        <p:nvPicPr>
          <p:cNvPr id="241" name="" descr=""/>
          <p:cNvPicPr/>
          <p:nvPr/>
        </p:nvPicPr>
        <p:blipFill>
          <a:blip r:embed="rId2"/>
          <a:stretch/>
        </p:blipFill>
        <p:spPr>
          <a:xfrm>
            <a:off x="7885440" y="25200"/>
            <a:ext cx="1023480" cy="1688760"/>
          </a:xfrm>
          <a:prstGeom prst="rect">
            <a:avLst/>
          </a:prstGeom>
          <a:ln>
            <a:noFill/>
          </a:ln>
        </p:spPr>
      </p:pic>
      <p:sp>
        <p:nvSpPr>
          <p:cNvPr id="242" name="CustomShape 7"/>
          <p:cNvSpPr/>
          <p:nvPr/>
        </p:nvSpPr>
        <p:spPr>
          <a:xfrm>
            <a:off x="5796360" y="1728360"/>
            <a:ext cx="643680" cy="35568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43" name="CustomShape 8"/>
          <p:cNvSpPr/>
          <p:nvPr/>
        </p:nvSpPr>
        <p:spPr>
          <a:xfrm>
            <a:off x="1764000" y="3492360"/>
            <a:ext cx="859680" cy="248040"/>
          </a:xfrm>
          <a:prstGeom prst="ellipse">
            <a:avLst/>
          </a:prstGeom>
          <a:solidFill>
            <a:srgbClr val="729fcf">
              <a:alpha val="30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CustomShape 9"/>
          <p:cNvSpPr/>
          <p:nvPr/>
        </p:nvSpPr>
        <p:spPr>
          <a:xfrm>
            <a:off x="603360" y="301320"/>
            <a:ext cx="9065880" cy="125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1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Digital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245" name="Line 10"/>
          <p:cNvSpPr/>
          <p:nvPr/>
        </p:nvSpPr>
        <p:spPr>
          <a:xfrm flipV="1">
            <a:off x="4392000" y="1950120"/>
            <a:ext cx="1365840" cy="105120"/>
          </a:xfrm>
          <a:prstGeom prst="line">
            <a:avLst/>
          </a:prstGeom>
          <a:ln>
            <a:solidFill>
              <a:srgbClr val="3465a4"/>
            </a:solidFill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46" name="CustomShape 11"/>
          <p:cNvSpPr/>
          <p:nvPr/>
        </p:nvSpPr>
        <p:spPr>
          <a:xfrm rot="21384600">
            <a:off x="3237840" y="1641960"/>
            <a:ext cx="2319120" cy="353880"/>
          </a:xfrm>
          <a:custGeom>
            <a:avLst/>
            <a:gdLst/>
            <a:ahLst/>
            <a:rect l="l" t="t" r="r" b="b"/>
            <a:pathLst>
              <a:path w="5889" h="1006">
                <a:moveTo>
                  <a:pt x="250" y="9"/>
                </a:moveTo>
                <a:cubicBezTo>
                  <a:pt x="167" y="9"/>
                  <a:pt x="76" y="92"/>
                  <a:pt x="69" y="175"/>
                </a:cubicBezTo>
                <a:lnTo>
                  <a:pt x="8" y="839"/>
                </a:lnTo>
                <a:cubicBezTo>
                  <a:pt x="0" y="923"/>
                  <a:pt x="75" y="1005"/>
                  <a:pt x="158" y="1005"/>
                </a:cubicBezTo>
                <a:lnTo>
                  <a:pt x="5638" y="996"/>
                </a:lnTo>
                <a:cubicBezTo>
                  <a:pt x="5721" y="996"/>
                  <a:pt x="5812" y="913"/>
                  <a:pt x="5819" y="830"/>
                </a:cubicBezTo>
                <a:lnTo>
                  <a:pt x="5880" y="166"/>
                </a:lnTo>
                <a:cubicBezTo>
                  <a:pt x="5888" y="83"/>
                  <a:pt x="5813" y="0"/>
                  <a:pt x="5730" y="0"/>
                </a:cubicBezTo>
                <a:lnTo>
                  <a:pt x="250" y="9"/>
                </a:lnTo>
              </a:path>
            </a:pathLst>
          </a:custGeom>
          <a:solidFill>
            <a:srgbClr val="999999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b="0" lang="it-IT" sz="1800" spc="-1" strike="noStrike">
                <a:solidFill>
                  <a:srgbClr val="000000"/>
                </a:solidFill>
                <a:latin typeface="Arial"/>
                <a:ea typeface="DejaVu Sans"/>
              </a:rPr>
              <a:t>Substantial readings</a:t>
            </a:r>
            <a:endParaRPr b="0" lang="it-IT" sz="1800" spc="-1" strike="noStrike"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2018-04-13T21:37:54Z</dcterms:created>
  <dc:creator/>
  <dc:description/>
  <dc:language>la-VA</dc:language>
  <cp:lastModifiedBy>Paolo Monella</cp:lastModifiedBy>
  <dcterms:modified xsi:type="dcterms:W3CDTF">2019-05-04T11:39:44Z</dcterms:modified>
  <cp:revision>65</cp:revision>
  <dc:subject/>
  <dc:title/>
</cp:coreProperties>
</file>