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44.png" ContentType="image/png"/>
  <Override PartName="/ppt/media/image43.png" ContentType="image/png"/>
  <Override PartName="/ppt/media/image42.png" ContentType="image/png"/>
  <Override PartName="/ppt/media/image41.png" ContentType="image/png"/>
  <Override PartName="/ppt/media/image40.png" ContentType="image/png"/>
  <Override PartName="/ppt/media/image39.png" ContentType="image/png"/>
  <Override PartName="/ppt/media/image14.png" ContentType="image/png"/>
  <Override PartName="/ppt/media/image38.png" ContentType="image/png"/>
  <Override PartName="/ppt/media/image13.png" ContentType="image/png"/>
  <Override PartName="/ppt/media/image37.png" ContentType="image/png"/>
  <Override PartName="/ppt/media/image12.png" ContentType="image/png"/>
  <Override PartName="/ppt/media/image16.png" ContentType="image/png"/>
  <Override PartName="/ppt/media/image15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45.png" ContentType="image/png"/>
  <Override PartName="/ppt/media/image20.png" ContentType="image/png"/>
  <Override PartName="/ppt/media/image46.png" ContentType="image/png"/>
  <Override PartName="/ppt/media/image21.png" ContentType="image/png"/>
  <Override PartName="/ppt/media/image22.png" ContentType="image/png"/>
  <Override PartName="/ppt/media/image23.png" ContentType="image/png"/>
  <Override PartName="/ppt/media/image24.png" ContentType="image/png"/>
  <Override PartName="/ppt/media/image26.png" ContentType="image/png"/>
  <Override PartName="/ppt/media/image27.png" ContentType="image/png"/>
  <Override PartName="/ppt/media/image28.png" ContentType="image/png"/>
  <Override PartName="/ppt/media/image29.png" ContentType="image/png"/>
  <Override PartName="/ppt/media/image30.png" ContentType="image/png"/>
  <Override PartName="/ppt/media/image31.png" ContentType="image/png"/>
  <Override PartName="/ppt/media/image32.png" ContentType="image/png"/>
  <Override PartName="/ppt/media/image33.png" ContentType="image/png"/>
  <Override PartName="/ppt/media/image34.png" ContentType="image/png"/>
  <Override PartName="/ppt/media/image10.png" ContentType="image/png"/>
  <Override PartName="/ppt/media/image35.png" ContentType="image/png"/>
  <Override PartName="/ppt/media/image11.png" ContentType="image/png"/>
  <Override PartName="/ppt/media/image36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2.png" ContentType="image/png"/>
  <Override PartName="/ppt/media/image1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25.jpeg" ContentType="image/jpeg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45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5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6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4320000"/>
            <a:ext cx="497880" cy="107388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288000"/>
            <a:ext cx="497880" cy="107388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0" y="288000"/>
            <a:ext cx="497880" cy="107388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0" y="288000"/>
            <a:ext cx="497880" cy="107388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8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560" cy="438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Fai clic per modificare il formato del testo della struttura</a:t>
            </a:r>
            <a:endParaRPr b="0" lang="it-IT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Secondo livello struttura</a:t>
            </a:r>
            <a:endParaRPr b="0" lang="it-IT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Terzo livello struttura</a:t>
            </a:r>
            <a:endParaRPr b="0" lang="it-IT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Quarto livello struttura</a:t>
            </a:r>
            <a:endParaRPr b="0" lang="it-IT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Quinto livello struttura</a:t>
            </a:r>
            <a:endParaRPr b="0" lang="it-IT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Sesto livello struttura</a:t>
            </a:r>
            <a:endParaRPr b="0" lang="it-IT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Settimo livello struttura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560" cy="438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Fai clic per modificare il formato del testo della struttura</a:t>
            </a:r>
            <a:endParaRPr b="0" lang="it-IT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Secondo livello struttura</a:t>
            </a:r>
            <a:endParaRPr b="0" lang="it-IT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Terzo livello struttura</a:t>
            </a:r>
            <a:endParaRPr b="0" lang="it-IT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Quarto livello struttura</a:t>
            </a:r>
            <a:endParaRPr b="0" lang="it-IT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Quinto livello struttura</a:t>
            </a:r>
            <a:endParaRPr b="0" lang="it-IT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Sesto livello struttura</a:t>
            </a:r>
            <a:endParaRPr b="0" lang="it-IT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Settimo livello struttura</a:t>
            </a:r>
            <a:endParaRPr b="0" lang="it-IT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image" Target="../media/image20.png"/><Relationship Id="rId3" Type="http://schemas.openxmlformats.org/officeDocument/2006/relationships/slideLayout" Target="../slideLayouts/slideLayout4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image" Target="../media/image22.png"/><Relationship Id="rId3" Type="http://schemas.openxmlformats.org/officeDocument/2006/relationships/slideLayout" Target="../slideLayouts/slideLayout40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3.png"/><Relationship Id="rId2" Type="http://schemas.openxmlformats.org/officeDocument/2006/relationships/image" Target="../media/image24.png"/><Relationship Id="rId3" Type="http://schemas.openxmlformats.org/officeDocument/2006/relationships/slideLayout" Target="../slideLayouts/slideLayout40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25.jpeg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slideLayout" Target="../slideLayouts/slideLayout40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8.png"/><Relationship Id="rId2" Type="http://schemas.openxmlformats.org/officeDocument/2006/relationships/image" Target="../media/image29.png"/><Relationship Id="rId3" Type="http://schemas.openxmlformats.org/officeDocument/2006/relationships/slideLayout" Target="../slideLayouts/slideLayout40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30.png"/><Relationship Id="rId2" Type="http://schemas.openxmlformats.org/officeDocument/2006/relationships/image" Target="../media/image31.png"/><Relationship Id="rId3" Type="http://schemas.openxmlformats.org/officeDocument/2006/relationships/slideLayout" Target="../slideLayouts/slideLayout40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32.png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slideLayout" Target="../slideLayouts/slideLayout40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36.png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40.png"/><Relationship Id="rId2" Type="http://schemas.openxmlformats.org/officeDocument/2006/relationships/image" Target="../media/image41.png"/><Relationship Id="rId3" Type="http://schemas.openxmlformats.org/officeDocument/2006/relationships/image" Target="../media/image42.png"/><Relationship Id="rId4" Type="http://schemas.openxmlformats.org/officeDocument/2006/relationships/image" Target="../media/image43.png"/><Relationship Id="rId5" Type="http://schemas.openxmlformats.org/officeDocument/2006/relationships/image" Target="../media/image44.png"/><Relationship Id="rId6" Type="http://schemas.openxmlformats.org/officeDocument/2006/relationships/image" Target="../media/image45.png"/><Relationship Id="rId7" Type="http://schemas.openxmlformats.org/officeDocument/2006/relationships/image" Target="../media/image46.png"/><Relationship Id="rId8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40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slideLayout" Target="../slideLayouts/slideLayout40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image" Target="../media/image16.png"/><Relationship Id="rId3" Type="http://schemas.openxmlformats.org/officeDocument/2006/relationships/slideLayout" Target="../slideLayouts/slideLayout40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image" Target="../media/image18.png"/><Relationship Id="rId3" Type="http://schemas.openxmlformats.org/officeDocument/2006/relationships/slideLayout" Target="../slideLayouts/slideLayout40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792000" y="4104000"/>
            <a:ext cx="8561880" cy="1433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>
              <a:lnSpc>
                <a:spcPct val="100000"/>
              </a:lnSpc>
            </a:pPr>
            <a:r>
              <a:rPr b="1" lang="it-IT" sz="4800" spc="-1" strike="noStrike">
                <a:solidFill>
                  <a:srgbClr val="333333"/>
                </a:solidFill>
                <a:latin typeface="Open Sans"/>
                <a:ea typeface="DejaVu Sans"/>
              </a:rPr>
              <a:t>L’edizione sinottica digitale: una terza via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158" name="CustomShape 2"/>
          <p:cNvSpPr/>
          <p:nvPr/>
        </p:nvSpPr>
        <p:spPr>
          <a:xfrm>
            <a:off x="792000" y="5744160"/>
            <a:ext cx="8561880" cy="12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Open Sans"/>
                <a:ea typeface="DejaVu Sans"/>
              </a:rPr>
              <a:t>Paolo Monella</a:t>
            </a:r>
            <a:endParaRPr b="0" lang="it-IT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it-IT" sz="2000" spc="-1" strike="noStrike">
                <a:solidFill>
                  <a:srgbClr val="000000"/>
                </a:solidFill>
                <a:latin typeface="Open Sans"/>
                <a:ea typeface="DejaVu Sans"/>
              </a:rPr>
              <a:t>Textual Philology Facing Liquid Modernity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latin typeface="Open Sans"/>
                <a:ea typeface="DejaVu Sans"/>
              </a:rPr>
              <a:t>Sapienza Università di Roma, 18 Aprile 2018</a:t>
            </a:r>
            <a:endParaRPr b="0" lang="it-IT" sz="2000" spc="-1" strike="noStrike">
              <a:latin typeface="Arial"/>
            </a:endParaRPr>
          </a:p>
        </p:txBody>
      </p:sp>
      <p:pic>
        <p:nvPicPr>
          <p:cNvPr id="159" name="" descr=""/>
          <p:cNvPicPr/>
          <p:nvPr/>
        </p:nvPicPr>
        <p:blipFill>
          <a:blip r:embed="rId1"/>
          <a:stretch/>
        </p:blipFill>
        <p:spPr>
          <a:xfrm>
            <a:off x="8760960" y="7030080"/>
            <a:ext cx="1196640" cy="420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>
            <a:off x="5616000" y="1728000"/>
            <a:ext cx="4064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48" name="CustomShape 2"/>
          <p:cNvSpPr/>
          <p:nvPr/>
        </p:nvSpPr>
        <p:spPr>
          <a:xfrm>
            <a:off x="1512000" y="1728000"/>
            <a:ext cx="2228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249" name="CustomShape 3"/>
          <p:cNvSpPr/>
          <p:nvPr/>
        </p:nvSpPr>
        <p:spPr>
          <a:xfrm>
            <a:off x="50400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0" name="CustomShape 4"/>
          <p:cNvSpPr/>
          <p:nvPr/>
        </p:nvSpPr>
        <p:spPr>
          <a:xfrm>
            <a:off x="277236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1" name="Line 5"/>
          <p:cNvSpPr/>
          <p:nvPr/>
        </p:nvSpPr>
        <p:spPr>
          <a:xfrm flipV="1">
            <a:off x="3456000" y="3096000"/>
            <a:ext cx="2880000" cy="216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52" name="CustomShape 6"/>
          <p:cNvSpPr/>
          <p:nvPr/>
        </p:nvSpPr>
        <p:spPr>
          <a:xfrm rot="21384600">
            <a:off x="3470040" y="1634760"/>
            <a:ext cx="2088360" cy="354600"/>
          </a:xfrm>
          <a:custGeom>
            <a:avLst/>
            <a:gdLst/>
            <a:ahLst/>
            <a:rect l="l" t="t" r="r" b="b"/>
            <a:pathLst>
              <a:path w="5889" h="1006">
                <a:moveTo>
                  <a:pt x="250" y="9"/>
                </a:moveTo>
                <a:cubicBezTo>
                  <a:pt x="167" y="9"/>
                  <a:pt x="76" y="92"/>
                  <a:pt x="69" y="175"/>
                </a:cubicBezTo>
                <a:lnTo>
                  <a:pt x="8" y="839"/>
                </a:lnTo>
                <a:cubicBezTo>
                  <a:pt x="0" y="923"/>
                  <a:pt x="75" y="1005"/>
                  <a:pt x="158" y="1005"/>
                </a:cubicBezTo>
                <a:lnTo>
                  <a:pt x="5638" y="996"/>
                </a:lnTo>
                <a:cubicBezTo>
                  <a:pt x="5721" y="996"/>
                  <a:pt x="5812" y="913"/>
                  <a:pt x="5819" y="830"/>
                </a:cubicBezTo>
                <a:lnTo>
                  <a:pt x="5880" y="166"/>
                </a:lnTo>
                <a:cubicBezTo>
                  <a:pt x="5888" y="83"/>
                  <a:pt x="5813" y="0"/>
                  <a:pt x="5730" y="0"/>
                </a:cubicBezTo>
                <a:lnTo>
                  <a:pt x="250" y="9"/>
                </a:lnTo>
              </a:path>
            </a:pathLst>
          </a:custGeom>
          <a:solidFill>
            <a:srgbClr val="99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Lezioni sostanziali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53" name="CustomShape 7"/>
          <p:cNvSpPr/>
          <p:nvPr/>
        </p:nvSpPr>
        <p:spPr>
          <a:xfrm rot="21277200">
            <a:off x="4037040" y="2775600"/>
            <a:ext cx="1438200" cy="355680"/>
          </a:xfrm>
          <a:custGeom>
            <a:avLst/>
            <a:gdLst/>
            <a:ahLst/>
            <a:rect l="l" t="t" r="r" b="b"/>
            <a:pathLst>
              <a:path w="4051" h="1006">
                <a:moveTo>
                  <a:pt x="215" y="6"/>
                </a:moveTo>
                <a:cubicBezTo>
                  <a:pt x="133" y="6"/>
                  <a:pt x="45" y="88"/>
                  <a:pt x="40" y="172"/>
                </a:cubicBezTo>
                <a:lnTo>
                  <a:pt x="3" y="838"/>
                </a:lnTo>
                <a:cubicBezTo>
                  <a:pt x="0" y="921"/>
                  <a:pt x="77" y="1004"/>
                  <a:pt x="161" y="1005"/>
                </a:cubicBezTo>
                <a:lnTo>
                  <a:pt x="3834" y="999"/>
                </a:lnTo>
                <a:cubicBezTo>
                  <a:pt x="3917" y="999"/>
                  <a:pt x="4005" y="916"/>
                  <a:pt x="4010" y="832"/>
                </a:cubicBezTo>
                <a:lnTo>
                  <a:pt x="4047" y="166"/>
                </a:lnTo>
                <a:cubicBezTo>
                  <a:pt x="4050" y="83"/>
                  <a:pt x="3972" y="1"/>
                  <a:pt x="3888" y="0"/>
                </a:cubicBezTo>
                <a:lnTo>
                  <a:pt x="215" y="6"/>
                </a:lnTo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381f"/>
                </a:solidFill>
                <a:latin typeface="Arial"/>
                <a:ea typeface="DejaVu Sans"/>
              </a:rPr>
              <a:t>Ortografiche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54" name="Line 8"/>
          <p:cNvSpPr/>
          <p:nvPr/>
        </p:nvSpPr>
        <p:spPr>
          <a:xfrm flipV="1">
            <a:off x="2666160" y="3450240"/>
            <a:ext cx="1944000" cy="14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55" name="CustomShape 9"/>
          <p:cNvSpPr/>
          <p:nvPr/>
        </p:nvSpPr>
        <p:spPr>
          <a:xfrm>
            <a:off x="3312000" y="5688360"/>
            <a:ext cx="2842200" cy="1336680"/>
          </a:xfrm>
          <a:prstGeom prst="rect">
            <a:avLst/>
          </a:prstGeom>
          <a:solidFill>
            <a:srgbClr val="ffffff"/>
          </a:solidFill>
          <a:ln w="36000">
            <a:solidFill>
              <a:srgbClr val="fff2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Storia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della lingua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256" name="CustomShape 10"/>
          <p:cNvSpPr/>
          <p:nvPr/>
        </p:nvSpPr>
        <p:spPr>
          <a:xfrm>
            <a:off x="108000" y="5688000"/>
            <a:ext cx="2698200" cy="1336680"/>
          </a:xfrm>
          <a:prstGeom prst="rect">
            <a:avLst/>
          </a:prstGeom>
          <a:solidFill>
            <a:srgbClr val="ffffff"/>
          </a:solidFill>
          <a:ln w="36000">
            <a:solidFill>
              <a:srgbClr val="99999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4000" spc="-1" strike="noStrike">
              <a:latin typeface="Arial"/>
            </a:endParaRPr>
          </a:p>
        </p:txBody>
      </p:sp>
      <p:pic>
        <p:nvPicPr>
          <p:cNvPr id="257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4560" cy="1689480"/>
          </a:xfrm>
          <a:prstGeom prst="rect">
            <a:avLst/>
          </a:prstGeom>
          <a:ln>
            <a:noFill/>
          </a:ln>
        </p:spPr>
      </p:pic>
      <p:pic>
        <p:nvPicPr>
          <p:cNvPr id="258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4200" cy="1689480"/>
          </a:xfrm>
          <a:prstGeom prst="rect">
            <a:avLst/>
          </a:prstGeom>
          <a:ln>
            <a:noFill/>
          </a:ln>
        </p:spPr>
      </p:pic>
      <p:sp>
        <p:nvSpPr>
          <p:cNvPr id="259" name="CustomShape 11"/>
          <p:cNvSpPr/>
          <p:nvPr/>
        </p:nvSpPr>
        <p:spPr>
          <a:xfrm>
            <a:off x="5796720" y="1728720"/>
            <a:ext cx="644400" cy="35640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60" name="CustomShape 12"/>
          <p:cNvSpPr/>
          <p:nvPr/>
        </p:nvSpPr>
        <p:spPr>
          <a:xfrm>
            <a:off x="1764000" y="3204360"/>
            <a:ext cx="1691280" cy="24876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61" name="CustomShape 13"/>
          <p:cNvSpPr/>
          <p:nvPr/>
        </p:nvSpPr>
        <p:spPr>
          <a:xfrm>
            <a:off x="60336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Digitale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262" name="CustomShape 14"/>
          <p:cNvSpPr/>
          <p:nvPr/>
        </p:nvSpPr>
        <p:spPr>
          <a:xfrm>
            <a:off x="6444360" y="2592000"/>
            <a:ext cx="2842920" cy="71928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63" name="Line 15"/>
          <p:cNvSpPr/>
          <p:nvPr/>
        </p:nvSpPr>
        <p:spPr>
          <a:xfrm flipV="1">
            <a:off x="4392000" y="1950120"/>
            <a:ext cx="1365840" cy="10512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5616000" y="1728000"/>
            <a:ext cx="4064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65" name="CustomShape 2"/>
          <p:cNvSpPr/>
          <p:nvPr/>
        </p:nvSpPr>
        <p:spPr>
          <a:xfrm>
            <a:off x="1512000" y="1728000"/>
            <a:ext cx="2228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266" name="CustomShape 3"/>
          <p:cNvSpPr/>
          <p:nvPr/>
        </p:nvSpPr>
        <p:spPr>
          <a:xfrm>
            <a:off x="50400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7" name="CustomShape 4"/>
          <p:cNvSpPr/>
          <p:nvPr/>
        </p:nvSpPr>
        <p:spPr>
          <a:xfrm>
            <a:off x="277236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8" name="Line 5"/>
          <p:cNvSpPr/>
          <p:nvPr/>
        </p:nvSpPr>
        <p:spPr>
          <a:xfrm flipV="1">
            <a:off x="3456000" y="3096000"/>
            <a:ext cx="2880000" cy="216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69" name="Line 6"/>
          <p:cNvSpPr/>
          <p:nvPr/>
        </p:nvSpPr>
        <p:spPr>
          <a:xfrm>
            <a:off x="3384000" y="3960000"/>
            <a:ext cx="3024000" cy="50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70" name="CustomShape 7"/>
          <p:cNvSpPr/>
          <p:nvPr/>
        </p:nvSpPr>
        <p:spPr>
          <a:xfrm rot="21384600">
            <a:off x="3470040" y="1634760"/>
            <a:ext cx="2088360" cy="354600"/>
          </a:xfrm>
          <a:custGeom>
            <a:avLst/>
            <a:gdLst/>
            <a:ahLst/>
            <a:rect l="l" t="t" r="r" b="b"/>
            <a:pathLst>
              <a:path w="5889" h="1006">
                <a:moveTo>
                  <a:pt x="250" y="9"/>
                </a:moveTo>
                <a:cubicBezTo>
                  <a:pt x="167" y="9"/>
                  <a:pt x="76" y="92"/>
                  <a:pt x="69" y="175"/>
                </a:cubicBezTo>
                <a:lnTo>
                  <a:pt x="8" y="839"/>
                </a:lnTo>
                <a:cubicBezTo>
                  <a:pt x="0" y="923"/>
                  <a:pt x="75" y="1005"/>
                  <a:pt x="158" y="1005"/>
                </a:cubicBezTo>
                <a:lnTo>
                  <a:pt x="5638" y="996"/>
                </a:lnTo>
                <a:cubicBezTo>
                  <a:pt x="5721" y="996"/>
                  <a:pt x="5812" y="913"/>
                  <a:pt x="5819" y="830"/>
                </a:cubicBezTo>
                <a:lnTo>
                  <a:pt x="5880" y="166"/>
                </a:lnTo>
                <a:cubicBezTo>
                  <a:pt x="5888" y="83"/>
                  <a:pt x="5813" y="0"/>
                  <a:pt x="5730" y="0"/>
                </a:cubicBezTo>
                <a:lnTo>
                  <a:pt x="250" y="9"/>
                </a:lnTo>
              </a:path>
            </a:pathLst>
          </a:custGeom>
          <a:solidFill>
            <a:srgbClr val="99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Lezioni sostanziali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71" name="CustomShape 8"/>
          <p:cNvSpPr/>
          <p:nvPr/>
        </p:nvSpPr>
        <p:spPr>
          <a:xfrm rot="21277200">
            <a:off x="4037040" y="2775600"/>
            <a:ext cx="1438200" cy="355680"/>
          </a:xfrm>
          <a:custGeom>
            <a:avLst/>
            <a:gdLst/>
            <a:ahLst/>
            <a:rect l="l" t="t" r="r" b="b"/>
            <a:pathLst>
              <a:path w="4051" h="1006">
                <a:moveTo>
                  <a:pt x="215" y="6"/>
                </a:moveTo>
                <a:cubicBezTo>
                  <a:pt x="133" y="6"/>
                  <a:pt x="45" y="88"/>
                  <a:pt x="40" y="172"/>
                </a:cubicBezTo>
                <a:lnTo>
                  <a:pt x="3" y="838"/>
                </a:lnTo>
                <a:cubicBezTo>
                  <a:pt x="0" y="921"/>
                  <a:pt x="77" y="1004"/>
                  <a:pt x="161" y="1005"/>
                </a:cubicBezTo>
                <a:lnTo>
                  <a:pt x="3834" y="999"/>
                </a:lnTo>
                <a:cubicBezTo>
                  <a:pt x="3917" y="999"/>
                  <a:pt x="4005" y="916"/>
                  <a:pt x="4010" y="832"/>
                </a:cubicBezTo>
                <a:lnTo>
                  <a:pt x="4047" y="166"/>
                </a:lnTo>
                <a:cubicBezTo>
                  <a:pt x="4050" y="83"/>
                  <a:pt x="3972" y="1"/>
                  <a:pt x="3888" y="0"/>
                </a:cubicBezTo>
                <a:lnTo>
                  <a:pt x="215" y="6"/>
                </a:lnTo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381f"/>
                </a:solidFill>
                <a:latin typeface="Arial"/>
                <a:ea typeface="DejaVu Sans"/>
              </a:rPr>
              <a:t>Ortografiche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72" name="CustomShape 9"/>
          <p:cNvSpPr/>
          <p:nvPr/>
        </p:nvSpPr>
        <p:spPr>
          <a:xfrm rot="577800">
            <a:off x="3883320" y="3720600"/>
            <a:ext cx="1548360" cy="381960"/>
          </a:xfrm>
          <a:custGeom>
            <a:avLst/>
            <a:gdLst/>
            <a:ahLst/>
            <a:rect l="l" t="t" r="r" b="b"/>
            <a:pathLst>
              <a:path w="4467" h="1078">
                <a:moveTo>
                  <a:pt x="164" y="5"/>
                </a:moveTo>
                <a:cubicBezTo>
                  <a:pt x="75" y="6"/>
                  <a:pt x="0" y="95"/>
                  <a:pt x="16" y="183"/>
                </a:cubicBezTo>
                <a:lnTo>
                  <a:pt x="138" y="898"/>
                </a:lnTo>
                <a:cubicBezTo>
                  <a:pt x="153" y="988"/>
                  <a:pt x="258" y="1077"/>
                  <a:pt x="347" y="1077"/>
                </a:cubicBezTo>
                <a:lnTo>
                  <a:pt x="4302" y="1072"/>
                </a:lnTo>
                <a:cubicBezTo>
                  <a:pt x="4391" y="1072"/>
                  <a:pt x="4466" y="982"/>
                  <a:pt x="4451" y="893"/>
                </a:cubicBezTo>
                <a:lnTo>
                  <a:pt x="4328" y="179"/>
                </a:lnTo>
                <a:cubicBezTo>
                  <a:pt x="4313" y="89"/>
                  <a:pt x="4208" y="0"/>
                  <a:pt x="4118" y="0"/>
                </a:cubicBezTo>
                <a:lnTo>
                  <a:pt x="164" y="5"/>
                </a:lnTo>
              </a:path>
            </a:pathLst>
          </a:custGeom>
          <a:solidFill>
            <a:srgbClr val="0066b3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71136"/>
                </a:solidFill>
                <a:latin typeface="Arial"/>
                <a:ea typeface="DejaVu Sans"/>
              </a:rPr>
              <a:t>Paleografiche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73" name="Line 10"/>
          <p:cNvSpPr/>
          <p:nvPr/>
        </p:nvSpPr>
        <p:spPr>
          <a:xfrm flipV="1">
            <a:off x="2666160" y="3450240"/>
            <a:ext cx="1944000" cy="14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74" name="CustomShape 11"/>
          <p:cNvSpPr/>
          <p:nvPr/>
        </p:nvSpPr>
        <p:spPr>
          <a:xfrm>
            <a:off x="6624000" y="5688720"/>
            <a:ext cx="3238200" cy="1336680"/>
          </a:xfrm>
          <a:prstGeom prst="rect">
            <a:avLst/>
          </a:prstGeom>
          <a:noFill/>
          <a:ln w="3600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Storia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della scrittura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275" name="CustomShape 12"/>
          <p:cNvSpPr/>
          <p:nvPr/>
        </p:nvSpPr>
        <p:spPr>
          <a:xfrm>
            <a:off x="108000" y="5688000"/>
            <a:ext cx="2698200" cy="1336680"/>
          </a:xfrm>
          <a:prstGeom prst="rect">
            <a:avLst/>
          </a:prstGeom>
          <a:solidFill>
            <a:srgbClr val="ffffff"/>
          </a:solidFill>
          <a:ln w="36000">
            <a:solidFill>
              <a:srgbClr val="99999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276" name="CustomShape 13"/>
          <p:cNvSpPr/>
          <p:nvPr/>
        </p:nvSpPr>
        <p:spPr>
          <a:xfrm>
            <a:off x="3312000" y="5688360"/>
            <a:ext cx="2842200" cy="1336680"/>
          </a:xfrm>
          <a:prstGeom prst="rect">
            <a:avLst/>
          </a:prstGeom>
          <a:solidFill>
            <a:srgbClr val="ffffff"/>
          </a:solidFill>
          <a:ln w="36000">
            <a:solidFill>
              <a:srgbClr val="fff2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Storia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della lingua</a:t>
            </a:r>
            <a:endParaRPr b="0" lang="it-IT" sz="4000" spc="-1" strike="noStrike">
              <a:latin typeface="Arial"/>
            </a:endParaRPr>
          </a:p>
        </p:txBody>
      </p:sp>
      <p:pic>
        <p:nvPicPr>
          <p:cNvPr id="277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4560" cy="1689480"/>
          </a:xfrm>
          <a:prstGeom prst="rect">
            <a:avLst/>
          </a:prstGeom>
          <a:ln>
            <a:noFill/>
          </a:ln>
        </p:spPr>
      </p:pic>
      <p:pic>
        <p:nvPicPr>
          <p:cNvPr id="278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4200" cy="1689480"/>
          </a:xfrm>
          <a:prstGeom prst="rect">
            <a:avLst/>
          </a:prstGeom>
          <a:ln>
            <a:noFill/>
          </a:ln>
        </p:spPr>
      </p:pic>
      <p:sp>
        <p:nvSpPr>
          <p:cNvPr id="279" name="CustomShape 14"/>
          <p:cNvSpPr/>
          <p:nvPr/>
        </p:nvSpPr>
        <p:spPr>
          <a:xfrm>
            <a:off x="5797080" y="1729080"/>
            <a:ext cx="644400" cy="35640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80" name="CustomShape 15"/>
          <p:cNvSpPr/>
          <p:nvPr/>
        </p:nvSpPr>
        <p:spPr>
          <a:xfrm>
            <a:off x="2448000" y="3780360"/>
            <a:ext cx="431280" cy="35892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81" name="CustomShape 16"/>
          <p:cNvSpPr/>
          <p:nvPr/>
        </p:nvSpPr>
        <p:spPr>
          <a:xfrm>
            <a:off x="60336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Digitale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282" name="CustomShape 17"/>
          <p:cNvSpPr/>
          <p:nvPr/>
        </p:nvSpPr>
        <p:spPr>
          <a:xfrm>
            <a:off x="6228360" y="3924360"/>
            <a:ext cx="2842920" cy="71928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83" name="Line 18"/>
          <p:cNvSpPr/>
          <p:nvPr/>
        </p:nvSpPr>
        <p:spPr>
          <a:xfrm flipV="1">
            <a:off x="4392000" y="1950120"/>
            <a:ext cx="1365840" cy="10512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CustomShape 1"/>
          <p:cNvSpPr/>
          <p:nvPr/>
        </p:nvSpPr>
        <p:spPr>
          <a:xfrm>
            <a:off x="5616000" y="1728000"/>
            <a:ext cx="4064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85" name="CustomShape 2"/>
          <p:cNvSpPr/>
          <p:nvPr/>
        </p:nvSpPr>
        <p:spPr>
          <a:xfrm>
            <a:off x="1512000" y="1728000"/>
            <a:ext cx="2228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286" name="CustomShape 3"/>
          <p:cNvSpPr/>
          <p:nvPr/>
        </p:nvSpPr>
        <p:spPr>
          <a:xfrm>
            <a:off x="50400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7" name="CustomShape 4"/>
          <p:cNvSpPr/>
          <p:nvPr/>
        </p:nvSpPr>
        <p:spPr>
          <a:xfrm>
            <a:off x="277236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8" name="Line 5"/>
          <p:cNvSpPr/>
          <p:nvPr/>
        </p:nvSpPr>
        <p:spPr>
          <a:xfrm flipV="1">
            <a:off x="2664000" y="3456000"/>
            <a:ext cx="1944000" cy="14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89" name="CustomShape 6"/>
          <p:cNvSpPr/>
          <p:nvPr/>
        </p:nvSpPr>
        <p:spPr>
          <a:xfrm rot="21384600">
            <a:off x="3470040" y="1634760"/>
            <a:ext cx="2088360" cy="354600"/>
          </a:xfrm>
          <a:custGeom>
            <a:avLst/>
            <a:gdLst/>
            <a:ahLst/>
            <a:rect l="l" t="t" r="r" b="b"/>
            <a:pathLst>
              <a:path w="5889" h="1006">
                <a:moveTo>
                  <a:pt x="250" y="9"/>
                </a:moveTo>
                <a:cubicBezTo>
                  <a:pt x="167" y="9"/>
                  <a:pt x="76" y="92"/>
                  <a:pt x="69" y="175"/>
                </a:cubicBezTo>
                <a:lnTo>
                  <a:pt x="8" y="839"/>
                </a:lnTo>
                <a:cubicBezTo>
                  <a:pt x="0" y="923"/>
                  <a:pt x="75" y="1005"/>
                  <a:pt x="158" y="1005"/>
                </a:cubicBezTo>
                <a:lnTo>
                  <a:pt x="5638" y="996"/>
                </a:lnTo>
                <a:cubicBezTo>
                  <a:pt x="5721" y="996"/>
                  <a:pt x="5812" y="913"/>
                  <a:pt x="5819" y="830"/>
                </a:cubicBezTo>
                <a:lnTo>
                  <a:pt x="5880" y="166"/>
                </a:lnTo>
                <a:cubicBezTo>
                  <a:pt x="5888" y="83"/>
                  <a:pt x="5813" y="0"/>
                  <a:pt x="5730" y="0"/>
                </a:cubicBezTo>
                <a:lnTo>
                  <a:pt x="250" y="9"/>
                </a:lnTo>
              </a:path>
            </a:pathLst>
          </a:custGeom>
          <a:solidFill>
            <a:srgbClr val="99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Lezioni sostanziali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90" name="CustomShape 7"/>
          <p:cNvSpPr/>
          <p:nvPr/>
        </p:nvSpPr>
        <p:spPr>
          <a:xfrm>
            <a:off x="108000" y="5688000"/>
            <a:ext cx="2698200" cy="1336680"/>
          </a:xfrm>
          <a:prstGeom prst="rect">
            <a:avLst/>
          </a:prstGeom>
          <a:solidFill>
            <a:srgbClr val="ffffff"/>
          </a:solidFill>
          <a:ln w="36000">
            <a:solidFill>
              <a:srgbClr val="99999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4000" spc="-1" strike="noStrike">
              <a:latin typeface="Arial"/>
            </a:endParaRPr>
          </a:p>
        </p:txBody>
      </p:sp>
      <p:pic>
        <p:nvPicPr>
          <p:cNvPr id="291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4560" cy="1689480"/>
          </a:xfrm>
          <a:prstGeom prst="rect">
            <a:avLst/>
          </a:prstGeom>
          <a:ln>
            <a:noFill/>
          </a:ln>
        </p:spPr>
      </p:pic>
      <p:pic>
        <p:nvPicPr>
          <p:cNvPr id="292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4200" cy="1689480"/>
          </a:xfrm>
          <a:prstGeom prst="rect">
            <a:avLst/>
          </a:prstGeom>
          <a:ln>
            <a:noFill/>
          </a:ln>
        </p:spPr>
      </p:pic>
      <p:sp>
        <p:nvSpPr>
          <p:cNvPr id="293" name="CustomShape 8"/>
          <p:cNvSpPr/>
          <p:nvPr/>
        </p:nvSpPr>
        <p:spPr>
          <a:xfrm>
            <a:off x="5797080" y="1729080"/>
            <a:ext cx="644400" cy="35640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94" name="CustomShape 9"/>
          <p:cNvSpPr/>
          <p:nvPr/>
        </p:nvSpPr>
        <p:spPr>
          <a:xfrm>
            <a:off x="1764000" y="3492360"/>
            <a:ext cx="860400" cy="24876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95" name="CustomShape 10"/>
          <p:cNvSpPr/>
          <p:nvPr/>
        </p:nvSpPr>
        <p:spPr>
          <a:xfrm>
            <a:off x="60336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Digitale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296" name="Line 11"/>
          <p:cNvSpPr/>
          <p:nvPr/>
        </p:nvSpPr>
        <p:spPr>
          <a:xfrm flipV="1">
            <a:off x="4392000" y="1950120"/>
            <a:ext cx="1365840" cy="10512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CustomShape 1"/>
          <p:cNvSpPr/>
          <p:nvPr/>
        </p:nvSpPr>
        <p:spPr>
          <a:xfrm>
            <a:off x="5616000" y="1728000"/>
            <a:ext cx="4064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eteso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98" name="CustomShape 2"/>
          <p:cNvSpPr/>
          <p:nvPr/>
        </p:nvSpPr>
        <p:spPr>
          <a:xfrm>
            <a:off x="50400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9" name="CustomShape 3"/>
          <p:cNvSpPr/>
          <p:nvPr/>
        </p:nvSpPr>
        <p:spPr>
          <a:xfrm>
            <a:off x="277236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0" name="CustomShape 4"/>
          <p:cNvSpPr/>
          <p:nvPr/>
        </p:nvSpPr>
        <p:spPr>
          <a:xfrm rot="21384600">
            <a:off x="3470040" y="1634760"/>
            <a:ext cx="2088360" cy="354600"/>
          </a:xfrm>
          <a:custGeom>
            <a:avLst/>
            <a:gdLst/>
            <a:ahLst/>
            <a:rect l="l" t="t" r="r" b="b"/>
            <a:pathLst>
              <a:path w="5889" h="1006">
                <a:moveTo>
                  <a:pt x="250" y="9"/>
                </a:moveTo>
                <a:cubicBezTo>
                  <a:pt x="167" y="9"/>
                  <a:pt x="76" y="92"/>
                  <a:pt x="69" y="175"/>
                </a:cubicBezTo>
                <a:lnTo>
                  <a:pt x="8" y="839"/>
                </a:lnTo>
                <a:cubicBezTo>
                  <a:pt x="0" y="923"/>
                  <a:pt x="75" y="1005"/>
                  <a:pt x="158" y="1005"/>
                </a:cubicBezTo>
                <a:lnTo>
                  <a:pt x="5638" y="996"/>
                </a:lnTo>
                <a:cubicBezTo>
                  <a:pt x="5721" y="996"/>
                  <a:pt x="5812" y="913"/>
                  <a:pt x="5819" y="830"/>
                </a:cubicBezTo>
                <a:lnTo>
                  <a:pt x="5880" y="166"/>
                </a:lnTo>
                <a:cubicBezTo>
                  <a:pt x="5888" y="83"/>
                  <a:pt x="5813" y="0"/>
                  <a:pt x="5730" y="0"/>
                </a:cubicBezTo>
                <a:lnTo>
                  <a:pt x="250" y="9"/>
                </a:lnTo>
              </a:path>
            </a:pathLst>
          </a:custGeom>
          <a:solidFill>
            <a:srgbClr val="99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Lezioni sostanziali</a:t>
            </a:r>
            <a:endParaRPr b="0" lang="it-IT" sz="1800" spc="-1" strike="noStrike">
              <a:latin typeface="Arial"/>
            </a:endParaRPr>
          </a:p>
        </p:txBody>
      </p:sp>
      <p:pic>
        <p:nvPicPr>
          <p:cNvPr id="301" name="" descr=""/>
          <p:cNvPicPr/>
          <p:nvPr/>
        </p:nvPicPr>
        <p:blipFill>
          <a:blip r:embed="rId1"/>
          <a:stretch/>
        </p:blipFill>
        <p:spPr>
          <a:xfrm>
            <a:off x="532080" y="1728000"/>
            <a:ext cx="2847240" cy="3595320"/>
          </a:xfrm>
          <a:prstGeom prst="rect">
            <a:avLst/>
          </a:prstGeom>
          <a:ln>
            <a:solidFill>
              <a:srgbClr val="3465a4"/>
            </a:solidFill>
          </a:ln>
        </p:spPr>
      </p:pic>
      <p:sp>
        <p:nvSpPr>
          <p:cNvPr id="302" name="CustomShape 5"/>
          <p:cNvSpPr/>
          <p:nvPr/>
        </p:nvSpPr>
        <p:spPr>
          <a:xfrm>
            <a:off x="652680" y="3317040"/>
            <a:ext cx="558360" cy="11448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03" name="CustomShape 6"/>
          <p:cNvSpPr/>
          <p:nvPr/>
        </p:nvSpPr>
        <p:spPr>
          <a:xfrm>
            <a:off x="1375560" y="4538880"/>
            <a:ext cx="1000080" cy="11448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04" name="CustomShape 7"/>
          <p:cNvSpPr/>
          <p:nvPr/>
        </p:nvSpPr>
        <p:spPr>
          <a:xfrm>
            <a:off x="1132560" y="3417840"/>
            <a:ext cx="386280" cy="1134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05" name="CustomShape 8"/>
          <p:cNvSpPr/>
          <p:nvPr/>
        </p:nvSpPr>
        <p:spPr>
          <a:xfrm>
            <a:off x="5508000" y="5449680"/>
            <a:ext cx="4390200" cy="16765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3465a4"/>
                </a:solidFill>
                <a:latin typeface="Arial"/>
                <a:ea typeface="DejaVu Sans"/>
              </a:rPr>
              <a:t>Valore aggiunto</a:t>
            </a:r>
            <a:endParaRPr b="0" lang="it-IT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3465a4"/>
                </a:solidFill>
                <a:latin typeface="Arial"/>
                <a:ea typeface="DejaVu Sans"/>
              </a:rPr>
              <a:t>digitale?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06" name="Line 9"/>
          <p:cNvSpPr/>
          <p:nvPr/>
        </p:nvSpPr>
        <p:spPr>
          <a:xfrm>
            <a:off x="7704360" y="4896000"/>
            <a:ext cx="360" cy="648000"/>
          </a:xfrm>
          <a:prstGeom prst="line">
            <a:avLst/>
          </a:prstGeom>
          <a:ln w="36000">
            <a:solidFill>
              <a:srgbClr val="3465a4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07" name="CustomShape 10"/>
          <p:cNvSpPr/>
          <p:nvPr/>
        </p:nvSpPr>
        <p:spPr>
          <a:xfrm>
            <a:off x="108000" y="5688000"/>
            <a:ext cx="2698200" cy="1336680"/>
          </a:xfrm>
          <a:prstGeom prst="rect">
            <a:avLst/>
          </a:prstGeom>
          <a:solidFill>
            <a:srgbClr val="ffffff"/>
          </a:solidFill>
          <a:ln w="36000">
            <a:solidFill>
              <a:srgbClr val="99999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4000" spc="-1" strike="noStrike">
              <a:latin typeface="Arial"/>
            </a:endParaRPr>
          </a:p>
        </p:txBody>
      </p:sp>
      <p:pic>
        <p:nvPicPr>
          <p:cNvPr id="308" name="" descr=""/>
          <p:cNvPicPr/>
          <p:nvPr/>
        </p:nvPicPr>
        <p:blipFill>
          <a:blip r:embed="rId2"/>
          <a:stretch/>
        </p:blipFill>
        <p:spPr>
          <a:xfrm>
            <a:off x="8900640" y="25200"/>
            <a:ext cx="1024560" cy="1689480"/>
          </a:xfrm>
          <a:prstGeom prst="rect">
            <a:avLst/>
          </a:prstGeom>
          <a:ln>
            <a:noFill/>
          </a:ln>
        </p:spPr>
      </p:pic>
      <p:pic>
        <p:nvPicPr>
          <p:cNvPr id="309" name="" descr=""/>
          <p:cNvPicPr/>
          <p:nvPr/>
        </p:nvPicPr>
        <p:blipFill>
          <a:blip r:embed="rId3"/>
          <a:stretch/>
        </p:blipFill>
        <p:spPr>
          <a:xfrm>
            <a:off x="7885440" y="25200"/>
            <a:ext cx="1024200" cy="1689480"/>
          </a:xfrm>
          <a:prstGeom prst="rect">
            <a:avLst/>
          </a:prstGeom>
          <a:ln>
            <a:noFill/>
          </a:ln>
        </p:spPr>
      </p:pic>
      <p:sp>
        <p:nvSpPr>
          <p:cNvPr id="310" name="CustomShape 11"/>
          <p:cNvSpPr/>
          <p:nvPr/>
        </p:nvSpPr>
        <p:spPr>
          <a:xfrm>
            <a:off x="5797080" y="1729080"/>
            <a:ext cx="644400" cy="35640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11" name="CustomShape 12"/>
          <p:cNvSpPr/>
          <p:nvPr/>
        </p:nvSpPr>
        <p:spPr>
          <a:xfrm>
            <a:off x="60336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Digitale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CustomShape 1"/>
          <p:cNvSpPr/>
          <p:nvPr/>
        </p:nvSpPr>
        <p:spPr>
          <a:xfrm>
            <a:off x="5616000" y="1728000"/>
            <a:ext cx="4064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13" name="CustomShape 2"/>
          <p:cNvSpPr/>
          <p:nvPr/>
        </p:nvSpPr>
        <p:spPr>
          <a:xfrm>
            <a:off x="1512000" y="1728000"/>
            <a:ext cx="2228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314" name="CustomShape 3"/>
          <p:cNvSpPr/>
          <p:nvPr/>
        </p:nvSpPr>
        <p:spPr>
          <a:xfrm>
            <a:off x="50400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5" name="CustomShape 4"/>
          <p:cNvSpPr/>
          <p:nvPr/>
        </p:nvSpPr>
        <p:spPr>
          <a:xfrm>
            <a:off x="277236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6" name="Line 5"/>
          <p:cNvSpPr/>
          <p:nvPr/>
        </p:nvSpPr>
        <p:spPr>
          <a:xfrm flipV="1">
            <a:off x="3456000" y="3096000"/>
            <a:ext cx="2880000" cy="216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17" name="Line 6"/>
          <p:cNvSpPr/>
          <p:nvPr/>
        </p:nvSpPr>
        <p:spPr>
          <a:xfrm>
            <a:off x="3384000" y="3960000"/>
            <a:ext cx="3024000" cy="50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18" name="CustomShape 7"/>
          <p:cNvSpPr/>
          <p:nvPr/>
        </p:nvSpPr>
        <p:spPr>
          <a:xfrm rot="21384600">
            <a:off x="3470040" y="1634760"/>
            <a:ext cx="2088360" cy="354600"/>
          </a:xfrm>
          <a:custGeom>
            <a:avLst/>
            <a:gdLst/>
            <a:ahLst/>
            <a:rect l="l" t="t" r="r" b="b"/>
            <a:pathLst>
              <a:path w="5889" h="1006">
                <a:moveTo>
                  <a:pt x="250" y="9"/>
                </a:moveTo>
                <a:cubicBezTo>
                  <a:pt x="167" y="9"/>
                  <a:pt x="76" y="92"/>
                  <a:pt x="69" y="175"/>
                </a:cubicBezTo>
                <a:lnTo>
                  <a:pt x="8" y="839"/>
                </a:lnTo>
                <a:cubicBezTo>
                  <a:pt x="0" y="923"/>
                  <a:pt x="75" y="1005"/>
                  <a:pt x="158" y="1005"/>
                </a:cubicBezTo>
                <a:lnTo>
                  <a:pt x="5638" y="996"/>
                </a:lnTo>
                <a:cubicBezTo>
                  <a:pt x="5721" y="996"/>
                  <a:pt x="5812" y="913"/>
                  <a:pt x="5819" y="830"/>
                </a:cubicBezTo>
                <a:lnTo>
                  <a:pt x="5880" y="166"/>
                </a:lnTo>
                <a:cubicBezTo>
                  <a:pt x="5888" y="83"/>
                  <a:pt x="5813" y="0"/>
                  <a:pt x="5730" y="0"/>
                </a:cubicBezTo>
                <a:lnTo>
                  <a:pt x="250" y="9"/>
                </a:lnTo>
              </a:path>
            </a:pathLst>
          </a:custGeom>
          <a:solidFill>
            <a:srgbClr val="99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Lezioni sostanziali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19" name="CustomShape 8"/>
          <p:cNvSpPr/>
          <p:nvPr/>
        </p:nvSpPr>
        <p:spPr>
          <a:xfrm rot="21277200">
            <a:off x="4037040" y="2775600"/>
            <a:ext cx="1438200" cy="355680"/>
          </a:xfrm>
          <a:custGeom>
            <a:avLst/>
            <a:gdLst/>
            <a:ahLst/>
            <a:rect l="l" t="t" r="r" b="b"/>
            <a:pathLst>
              <a:path w="4051" h="1006">
                <a:moveTo>
                  <a:pt x="215" y="6"/>
                </a:moveTo>
                <a:cubicBezTo>
                  <a:pt x="133" y="6"/>
                  <a:pt x="45" y="88"/>
                  <a:pt x="40" y="172"/>
                </a:cubicBezTo>
                <a:lnTo>
                  <a:pt x="3" y="838"/>
                </a:lnTo>
                <a:cubicBezTo>
                  <a:pt x="0" y="921"/>
                  <a:pt x="77" y="1004"/>
                  <a:pt x="161" y="1005"/>
                </a:cubicBezTo>
                <a:lnTo>
                  <a:pt x="3834" y="999"/>
                </a:lnTo>
                <a:cubicBezTo>
                  <a:pt x="3917" y="999"/>
                  <a:pt x="4005" y="916"/>
                  <a:pt x="4010" y="832"/>
                </a:cubicBezTo>
                <a:lnTo>
                  <a:pt x="4047" y="166"/>
                </a:lnTo>
                <a:cubicBezTo>
                  <a:pt x="4050" y="83"/>
                  <a:pt x="3972" y="1"/>
                  <a:pt x="3888" y="0"/>
                </a:cubicBezTo>
                <a:lnTo>
                  <a:pt x="215" y="6"/>
                </a:lnTo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381f"/>
                </a:solidFill>
                <a:latin typeface="Arial"/>
                <a:ea typeface="DejaVu Sans"/>
              </a:rPr>
              <a:t>Ortografiche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20" name="CustomShape 9"/>
          <p:cNvSpPr/>
          <p:nvPr/>
        </p:nvSpPr>
        <p:spPr>
          <a:xfrm rot="577800">
            <a:off x="3883320" y="3720600"/>
            <a:ext cx="1548360" cy="381960"/>
          </a:xfrm>
          <a:custGeom>
            <a:avLst/>
            <a:gdLst/>
            <a:ahLst/>
            <a:rect l="l" t="t" r="r" b="b"/>
            <a:pathLst>
              <a:path w="4467" h="1078">
                <a:moveTo>
                  <a:pt x="164" y="5"/>
                </a:moveTo>
                <a:cubicBezTo>
                  <a:pt x="75" y="6"/>
                  <a:pt x="0" y="95"/>
                  <a:pt x="16" y="183"/>
                </a:cubicBezTo>
                <a:lnTo>
                  <a:pt x="138" y="898"/>
                </a:lnTo>
                <a:cubicBezTo>
                  <a:pt x="153" y="988"/>
                  <a:pt x="258" y="1077"/>
                  <a:pt x="347" y="1077"/>
                </a:cubicBezTo>
                <a:lnTo>
                  <a:pt x="4302" y="1072"/>
                </a:lnTo>
                <a:cubicBezTo>
                  <a:pt x="4391" y="1072"/>
                  <a:pt x="4466" y="982"/>
                  <a:pt x="4451" y="893"/>
                </a:cubicBezTo>
                <a:lnTo>
                  <a:pt x="4328" y="179"/>
                </a:lnTo>
                <a:cubicBezTo>
                  <a:pt x="4313" y="89"/>
                  <a:pt x="4208" y="0"/>
                  <a:pt x="4118" y="0"/>
                </a:cubicBezTo>
                <a:lnTo>
                  <a:pt x="164" y="5"/>
                </a:lnTo>
              </a:path>
            </a:pathLst>
          </a:custGeom>
          <a:solidFill>
            <a:srgbClr val="0066b3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71136"/>
                </a:solidFill>
                <a:latin typeface="Arial"/>
                <a:ea typeface="DejaVu Sans"/>
              </a:rPr>
              <a:t>Paleografiche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21" name="Line 10"/>
          <p:cNvSpPr/>
          <p:nvPr/>
        </p:nvSpPr>
        <p:spPr>
          <a:xfrm flipV="1">
            <a:off x="2666160" y="3450240"/>
            <a:ext cx="1944000" cy="14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22" name="CustomShape 11"/>
          <p:cNvSpPr/>
          <p:nvPr/>
        </p:nvSpPr>
        <p:spPr>
          <a:xfrm>
            <a:off x="6624000" y="5688720"/>
            <a:ext cx="3238200" cy="1336680"/>
          </a:xfrm>
          <a:prstGeom prst="rect">
            <a:avLst/>
          </a:prstGeom>
          <a:noFill/>
          <a:ln w="3600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Storia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della scrittura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323" name="CustomShape 12"/>
          <p:cNvSpPr/>
          <p:nvPr/>
        </p:nvSpPr>
        <p:spPr>
          <a:xfrm>
            <a:off x="108000" y="5688000"/>
            <a:ext cx="2698200" cy="1336680"/>
          </a:xfrm>
          <a:prstGeom prst="rect">
            <a:avLst/>
          </a:prstGeom>
          <a:solidFill>
            <a:srgbClr val="ffffff"/>
          </a:solidFill>
          <a:ln w="36000">
            <a:solidFill>
              <a:srgbClr val="99999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324" name="CustomShape 13"/>
          <p:cNvSpPr/>
          <p:nvPr/>
        </p:nvSpPr>
        <p:spPr>
          <a:xfrm>
            <a:off x="3312000" y="5688360"/>
            <a:ext cx="2842200" cy="1336680"/>
          </a:xfrm>
          <a:prstGeom prst="rect">
            <a:avLst/>
          </a:prstGeom>
          <a:solidFill>
            <a:srgbClr val="ffffff"/>
          </a:solidFill>
          <a:ln w="36000">
            <a:solidFill>
              <a:srgbClr val="fff2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Storia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della lingua</a:t>
            </a:r>
            <a:endParaRPr b="0" lang="it-IT" sz="4000" spc="-1" strike="noStrike">
              <a:latin typeface="Arial"/>
            </a:endParaRPr>
          </a:p>
        </p:txBody>
      </p:sp>
      <p:pic>
        <p:nvPicPr>
          <p:cNvPr id="325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4560" cy="1689480"/>
          </a:xfrm>
          <a:prstGeom prst="rect">
            <a:avLst/>
          </a:prstGeom>
          <a:ln>
            <a:noFill/>
          </a:ln>
        </p:spPr>
      </p:pic>
      <p:pic>
        <p:nvPicPr>
          <p:cNvPr id="326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4200" cy="1689480"/>
          </a:xfrm>
          <a:prstGeom prst="rect">
            <a:avLst/>
          </a:prstGeom>
          <a:ln>
            <a:noFill/>
          </a:ln>
        </p:spPr>
      </p:pic>
      <p:sp>
        <p:nvSpPr>
          <p:cNvPr id="327" name="CustomShape 14"/>
          <p:cNvSpPr/>
          <p:nvPr/>
        </p:nvSpPr>
        <p:spPr>
          <a:xfrm>
            <a:off x="5797440" y="1729440"/>
            <a:ext cx="644400" cy="35640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28" name="CustomShape 15"/>
          <p:cNvSpPr/>
          <p:nvPr/>
        </p:nvSpPr>
        <p:spPr>
          <a:xfrm>
            <a:off x="1764000" y="3492720"/>
            <a:ext cx="860400" cy="24876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29" name="CustomShape 16"/>
          <p:cNvSpPr/>
          <p:nvPr/>
        </p:nvSpPr>
        <p:spPr>
          <a:xfrm>
            <a:off x="60336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Digitale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30" name="Line 17"/>
          <p:cNvSpPr/>
          <p:nvPr/>
        </p:nvSpPr>
        <p:spPr>
          <a:xfrm flipV="1">
            <a:off x="4392000" y="1950120"/>
            <a:ext cx="1365840" cy="10512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CustomShape 1"/>
          <p:cNvSpPr/>
          <p:nvPr/>
        </p:nvSpPr>
        <p:spPr>
          <a:xfrm>
            <a:off x="5616000" y="1728000"/>
            <a:ext cx="4064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32" name="CustomShape 2"/>
          <p:cNvSpPr/>
          <p:nvPr/>
        </p:nvSpPr>
        <p:spPr>
          <a:xfrm>
            <a:off x="1512000" y="1728000"/>
            <a:ext cx="2228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333" name="CustomShape 3"/>
          <p:cNvSpPr/>
          <p:nvPr/>
        </p:nvSpPr>
        <p:spPr>
          <a:xfrm>
            <a:off x="50400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34" name="CustomShape 4"/>
          <p:cNvSpPr/>
          <p:nvPr/>
        </p:nvSpPr>
        <p:spPr>
          <a:xfrm>
            <a:off x="277236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35" name="Line 5"/>
          <p:cNvSpPr/>
          <p:nvPr/>
        </p:nvSpPr>
        <p:spPr>
          <a:xfrm flipV="1">
            <a:off x="3456000" y="3096000"/>
            <a:ext cx="2880000" cy="216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36" name="Line 6"/>
          <p:cNvSpPr/>
          <p:nvPr/>
        </p:nvSpPr>
        <p:spPr>
          <a:xfrm>
            <a:off x="3384000" y="3960000"/>
            <a:ext cx="3024000" cy="50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37" name="CustomShape 7"/>
          <p:cNvSpPr/>
          <p:nvPr/>
        </p:nvSpPr>
        <p:spPr>
          <a:xfrm rot="21384600">
            <a:off x="3470040" y="1634760"/>
            <a:ext cx="2088360" cy="354600"/>
          </a:xfrm>
          <a:custGeom>
            <a:avLst/>
            <a:gdLst/>
            <a:ahLst/>
            <a:rect l="l" t="t" r="r" b="b"/>
            <a:pathLst>
              <a:path w="5889" h="1006">
                <a:moveTo>
                  <a:pt x="250" y="9"/>
                </a:moveTo>
                <a:cubicBezTo>
                  <a:pt x="167" y="9"/>
                  <a:pt x="76" y="92"/>
                  <a:pt x="69" y="175"/>
                </a:cubicBezTo>
                <a:lnTo>
                  <a:pt x="8" y="839"/>
                </a:lnTo>
                <a:cubicBezTo>
                  <a:pt x="0" y="923"/>
                  <a:pt x="75" y="1005"/>
                  <a:pt x="158" y="1005"/>
                </a:cubicBezTo>
                <a:lnTo>
                  <a:pt x="5638" y="996"/>
                </a:lnTo>
                <a:cubicBezTo>
                  <a:pt x="5721" y="996"/>
                  <a:pt x="5812" y="913"/>
                  <a:pt x="5819" y="830"/>
                </a:cubicBezTo>
                <a:lnTo>
                  <a:pt x="5880" y="166"/>
                </a:lnTo>
                <a:cubicBezTo>
                  <a:pt x="5888" y="83"/>
                  <a:pt x="5813" y="0"/>
                  <a:pt x="5730" y="0"/>
                </a:cubicBezTo>
                <a:lnTo>
                  <a:pt x="250" y="9"/>
                </a:lnTo>
              </a:path>
            </a:pathLst>
          </a:custGeom>
          <a:solidFill>
            <a:srgbClr val="99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Lezioni sostanziali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38" name="CustomShape 8"/>
          <p:cNvSpPr/>
          <p:nvPr/>
        </p:nvSpPr>
        <p:spPr>
          <a:xfrm rot="21277200">
            <a:off x="4037040" y="2775600"/>
            <a:ext cx="1438200" cy="355680"/>
          </a:xfrm>
          <a:custGeom>
            <a:avLst/>
            <a:gdLst/>
            <a:ahLst/>
            <a:rect l="l" t="t" r="r" b="b"/>
            <a:pathLst>
              <a:path w="4051" h="1006">
                <a:moveTo>
                  <a:pt x="215" y="6"/>
                </a:moveTo>
                <a:cubicBezTo>
                  <a:pt x="133" y="6"/>
                  <a:pt x="45" y="88"/>
                  <a:pt x="40" y="172"/>
                </a:cubicBezTo>
                <a:lnTo>
                  <a:pt x="3" y="838"/>
                </a:lnTo>
                <a:cubicBezTo>
                  <a:pt x="0" y="921"/>
                  <a:pt x="77" y="1004"/>
                  <a:pt x="161" y="1005"/>
                </a:cubicBezTo>
                <a:lnTo>
                  <a:pt x="3834" y="999"/>
                </a:lnTo>
                <a:cubicBezTo>
                  <a:pt x="3917" y="999"/>
                  <a:pt x="4005" y="916"/>
                  <a:pt x="4010" y="832"/>
                </a:cubicBezTo>
                <a:lnTo>
                  <a:pt x="4047" y="166"/>
                </a:lnTo>
                <a:cubicBezTo>
                  <a:pt x="4050" y="83"/>
                  <a:pt x="3972" y="1"/>
                  <a:pt x="3888" y="0"/>
                </a:cubicBezTo>
                <a:lnTo>
                  <a:pt x="215" y="6"/>
                </a:lnTo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381f"/>
                </a:solidFill>
                <a:latin typeface="Arial"/>
                <a:ea typeface="DejaVu Sans"/>
              </a:rPr>
              <a:t>Ortografiche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39" name="CustomShape 9"/>
          <p:cNvSpPr/>
          <p:nvPr/>
        </p:nvSpPr>
        <p:spPr>
          <a:xfrm rot="577800">
            <a:off x="3883320" y="3720600"/>
            <a:ext cx="1548360" cy="381960"/>
          </a:xfrm>
          <a:custGeom>
            <a:avLst/>
            <a:gdLst/>
            <a:ahLst/>
            <a:rect l="l" t="t" r="r" b="b"/>
            <a:pathLst>
              <a:path w="4467" h="1078">
                <a:moveTo>
                  <a:pt x="164" y="5"/>
                </a:moveTo>
                <a:cubicBezTo>
                  <a:pt x="75" y="6"/>
                  <a:pt x="0" y="95"/>
                  <a:pt x="16" y="183"/>
                </a:cubicBezTo>
                <a:lnTo>
                  <a:pt x="138" y="898"/>
                </a:lnTo>
                <a:cubicBezTo>
                  <a:pt x="153" y="988"/>
                  <a:pt x="258" y="1077"/>
                  <a:pt x="347" y="1077"/>
                </a:cubicBezTo>
                <a:lnTo>
                  <a:pt x="4302" y="1072"/>
                </a:lnTo>
                <a:cubicBezTo>
                  <a:pt x="4391" y="1072"/>
                  <a:pt x="4466" y="982"/>
                  <a:pt x="4451" y="893"/>
                </a:cubicBezTo>
                <a:lnTo>
                  <a:pt x="4328" y="179"/>
                </a:lnTo>
                <a:cubicBezTo>
                  <a:pt x="4313" y="89"/>
                  <a:pt x="4208" y="0"/>
                  <a:pt x="4118" y="0"/>
                </a:cubicBezTo>
                <a:lnTo>
                  <a:pt x="164" y="5"/>
                </a:lnTo>
              </a:path>
            </a:pathLst>
          </a:custGeom>
          <a:solidFill>
            <a:srgbClr val="0066b3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71136"/>
                </a:solidFill>
                <a:latin typeface="Arial"/>
                <a:ea typeface="DejaVu Sans"/>
              </a:rPr>
              <a:t>Paleografiche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40" name="Line 10"/>
          <p:cNvSpPr/>
          <p:nvPr/>
        </p:nvSpPr>
        <p:spPr>
          <a:xfrm flipV="1">
            <a:off x="2666160" y="3450240"/>
            <a:ext cx="1944000" cy="14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41" name="CustomShape 11"/>
          <p:cNvSpPr/>
          <p:nvPr/>
        </p:nvSpPr>
        <p:spPr>
          <a:xfrm>
            <a:off x="6624000" y="5688720"/>
            <a:ext cx="3238200" cy="1336680"/>
          </a:xfrm>
          <a:prstGeom prst="rect">
            <a:avLst/>
          </a:prstGeom>
          <a:noFill/>
          <a:ln w="3600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Storia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della scrittura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342" name="CustomShape 12"/>
          <p:cNvSpPr/>
          <p:nvPr/>
        </p:nvSpPr>
        <p:spPr>
          <a:xfrm>
            <a:off x="108000" y="5688000"/>
            <a:ext cx="2698200" cy="1336680"/>
          </a:xfrm>
          <a:prstGeom prst="rect">
            <a:avLst/>
          </a:prstGeom>
          <a:solidFill>
            <a:srgbClr val="ffffff"/>
          </a:solidFill>
          <a:ln w="36000">
            <a:solidFill>
              <a:srgbClr val="99999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343" name="CustomShape 13"/>
          <p:cNvSpPr/>
          <p:nvPr/>
        </p:nvSpPr>
        <p:spPr>
          <a:xfrm>
            <a:off x="3312000" y="5688360"/>
            <a:ext cx="2842200" cy="1336680"/>
          </a:xfrm>
          <a:prstGeom prst="rect">
            <a:avLst/>
          </a:prstGeom>
          <a:solidFill>
            <a:srgbClr val="ffffff"/>
          </a:solidFill>
          <a:ln w="36000">
            <a:solidFill>
              <a:srgbClr val="fff2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Storia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della lingua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344" name="Line 14"/>
          <p:cNvSpPr/>
          <p:nvPr/>
        </p:nvSpPr>
        <p:spPr>
          <a:xfrm>
            <a:off x="144000" y="5328000"/>
            <a:ext cx="2520000" cy="2088000"/>
          </a:xfrm>
          <a:prstGeom prst="line">
            <a:avLst/>
          </a:prstGeom>
          <a:ln w="7200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45" name="Line 15"/>
          <p:cNvSpPr/>
          <p:nvPr/>
        </p:nvSpPr>
        <p:spPr>
          <a:xfrm flipH="1">
            <a:off x="144360" y="5328000"/>
            <a:ext cx="2520000" cy="2088000"/>
          </a:xfrm>
          <a:prstGeom prst="line">
            <a:avLst/>
          </a:prstGeom>
          <a:ln w="7200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346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4560" cy="1689480"/>
          </a:xfrm>
          <a:prstGeom prst="rect">
            <a:avLst/>
          </a:prstGeom>
          <a:ln>
            <a:noFill/>
          </a:ln>
        </p:spPr>
      </p:pic>
      <p:pic>
        <p:nvPicPr>
          <p:cNvPr id="347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4200" cy="1689480"/>
          </a:xfrm>
          <a:prstGeom prst="rect">
            <a:avLst/>
          </a:prstGeom>
          <a:ln>
            <a:noFill/>
          </a:ln>
        </p:spPr>
      </p:pic>
      <p:sp>
        <p:nvSpPr>
          <p:cNvPr id="348" name="CustomShape 16"/>
          <p:cNvSpPr/>
          <p:nvPr/>
        </p:nvSpPr>
        <p:spPr>
          <a:xfrm>
            <a:off x="5797800" y="1729800"/>
            <a:ext cx="644400" cy="35640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49" name="CustomShape 17"/>
          <p:cNvSpPr/>
          <p:nvPr/>
        </p:nvSpPr>
        <p:spPr>
          <a:xfrm>
            <a:off x="1764000" y="3493080"/>
            <a:ext cx="860400" cy="24876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50" name="Line 18"/>
          <p:cNvSpPr/>
          <p:nvPr/>
        </p:nvSpPr>
        <p:spPr>
          <a:xfrm flipV="1">
            <a:off x="4392000" y="1950120"/>
            <a:ext cx="1365840" cy="10512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1" name="CustomShape 19"/>
          <p:cNvSpPr/>
          <p:nvPr/>
        </p:nvSpPr>
        <p:spPr>
          <a:xfrm>
            <a:off x="59472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Liquid modernity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29" dur="indefinite" restart="never" nodeType="tmRoot">
          <p:childTnLst>
            <p:seq>
              <p:cTn id="3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2" name="" descr=""/>
          <p:cNvPicPr/>
          <p:nvPr/>
        </p:nvPicPr>
        <p:blipFill>
          <a:blip r:embed="rId1"/>
          <a:stretch/>
        </p:blipFill>
        <p:spPr>
          <a:xfrm>
            <a:off x="183240" y="1944000"/>
            <a:ext cx="9745200" cy="5439960"/>
          </a:xfrm>
          <a:prstGeom prst="rect">
            <a:avLst/>
          </a:prstGeom>
          <a:ln>
            <a:solidFill>
              <a:srgbClr val="3465a4"/>
            </a:solidFill>
          </a:ln>
        </p:spPr>
      </p:pic>
      <p:pic>
        <p:nvPicPr>
          <p:cNvPr id="353" name="" descr=""/>
          <p:cNvPicPr/>
          <p:nvPr/>
        </p:nvPicPr>
        <p:blipFill>
          <a:blip r:embed="rId2"/>
          <a:stretch/>
        </p:blipFill>
        <p:spPr>
          <a:xfrm>
            <a:off x="7855920" y="169200"/>
            <a:ext cx="1024560" cy="1689480"/>
          </a:xfrm>
          <a:prstGeom prst="rect">
            <a:avLst/>
          </a:prstGeom>
          <a:ln>
            <a:noFill/>
          </a:ln>
        </p:spPr>
      </p:pic>
      <p:pic>
        <p:nvPicPr>
          <p:cNvPr id="354" name="" descr=""/>
          <p:cNvPicPr/>
          <p:nvPr/>
        </p:nvPicPr>
        <p:blipFill>
          <a:blip r:embed="rId3"/>
          <a:stretch/>
        </p:blipFill>
        <p:spPr>
          <a:xfrm>
            <a:off x="6840720" y="169200"/>
            <a:ext cx="1024200" cy="1689480"/>
          </a:xfrm>
          <a:prstGeom prst="rect">
            <a:avLst/>
          </a:prstGeom>
          <a:ln>
            <a:noFill/>
          </a:ln>
        </p:spPr>
      </p:pic>
      <p:pic>
        <p:nvPicPr>
          <p:cNvPr id="355" name="" descr=""/>
          <p:cNvPicPr/>
          <p:nvPr/>
        </p:nvPicPr>
        <p:blipFill>
          <a:blip r:embed="rId4"/>
          <a:stretch/>
        </p:blipFill>
        <p:spPr>
          <a:xfrm>
            <a:off x="8889120" y="180000"/>
            <a:ext cx="999360" cy="1671840"/>
          </a:xfrm>
          <a:prstGeom prst="rect">
            <a:avLst/>
          </a:prstGeom>
          <a:ln>
            <a:noFill/>
          </a:ln>
        </p:spPr>
      </p:pic>
      <p:sp>
        <p:nvSpPr>
          <p:cNvPr id="356" name="CustomShape 1"/>
          <p:cNvSpPr/>
          <p:nvPr/>
        </p:nvSpPr>
        <p:spPr>
          <a:xfrm>
            <a:off x="60336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Liquid modernity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CustomShape 1"/>
          <p:cNvSpPr/>
          <p:nvPr/>
        </p:nvSpPr>
        <p:spPr>
          <a:xfrm>
            <a:off x="672840" y="5367960"/>
            <a:ext cx="1989360" cy="111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358" name="CustomShape 2"/>
          <p:cNvSpPr/>
          <p:nvPr/>
        </p:nvSpPr>
        <p:spPr>
          <a:xfrm>
            <a:off x="5004000" y="5367960"/>
            <a:ext cx="1690200" cy="97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New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Philology</a:t>
            </a:r>
            <a:endParaRPr b="0" lang="it-IT" sz="2800" spc="-1" strike="noStrike">
              <a:latin typeface="Arial"/>
            </a:endParaRPr>
          </a:p>
        </p:txBody>
      </p:sp>
      <p:pic>
        <p:nvPicPr>
          <p:cNvPr id="359" name="" descr=""/>
          <p:cNvPicPr/>
          <p:nvPr/>
        </p:nvPicPr>
        <p:blipFill>
          <a:blip r:embed="rId1"/>
          <a:stretch/>
        </p:blipFill>
        <p:spPr>
          <a:xfrm>
            <a:off x="1152000" y="3672000"/>
            <a:ext cx="1170360" cy="1529640"/>
          </a:xfrm>
          <a:prstGeom prst="rect">
            <a:avLst/>
          </a:prstGeom>
          <a:ln>
            <a:noFill/>
          </a:ln>
        </p:spPr>
      </p:pic>
      <p:pic>
        <p:nvPicPr>
          <p:cNvPr id="360" name="" descr=""/>
          <p:cNvPicPr/>
          <p:nvPr/>
        </p:nvPicPr>
        <p:blipFill>
          <a:blip r:embed="rId2"/>
          <a:stretch/>
        </p:blipFill>
        <p:spPr>
          <a:xfrm>
            <a:off x="4565520" y="3560040"/>
            <a:ext cx="856080" cy="1437840"/>
          </a:xfrm>
          <a:prstGeom prst="rect">
            <a:avLst/>
          </a:prstGeom>
          <a:ln>
            <a:noFill/>
          </a:ln>
        </p:spPr>
      </p:pic>
      <p:pic>
        <p:nvPicPr>
          <p:cNvPr id="361" name="" descr=""/>
          <p:cNvPicPr/>
          <p:nvPr/>
        </p:nvPicPr>
        <p:blipFill>
          <a:blip r:embed="rId3"/>
          <a:stretch/>
        </p:blipFill>
        <p:spPr>
          <a:xfrm>
            <a:off x="3717000" y="3560040"/>
            <a:ext cx="855720" cy="1437840"/>
          </a:xfrm>
          <a:prstGeom prst="rect">
            <a:avLst/>
          </a:prstGeom>
          <a:ln>
            <a:noFill/>
          </a:ln>
        </p:spPr>
      </p:pic>
      <p:sp>
        <p:nvSpPr>
          <p:cNvPr id="362" name="CustomShape 3"/>
          <p:cNvSpPr/>
          <p:nvPr/>
        </p:nvSpPr>
        <p:spPr>
          <a:xfrm>
            <a:off x="-144000" y="2304000"/>
            <a:ext cx="3598200" cy="104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Apparato critico</a:t>
            </a:r>
            <a:endParaRPr b="0" lang="it-IT" sz="35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a stampa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363" name="CustomShape 4"/>
          <p:cNvSpPr/>
          <p:nvPr/>
        </p:nvSpPr>
        <p:spPr>
          <a:xfrm>
            <a:off x="4644000" y="2304000"/>
            <a:ext cx="3958200" cy="104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Edizione critica sinottica digitale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364" name="CustomShape 5"/>
          <p:cNvSpPr/>
          <p:nvPr/>
        </p:nvSpPr>
        <p:spPr>
          <a:xfrm>
            <a:off x="4140000" y="5438160"/>
            <a:ext cx="903600" cy="681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Doc</a:t>
            </a:r>
            <a:endParaRPr b="0" lang="it-IT" sz="2800" spc="-1" strike="noStrike">
              <a:latin typeface="Arial"/>
            </a:endParaRPr>
          </a:p>
        </p:txBody>
      </p:sp>
      <p:pic>
        <p:nvPicPr>
          <p:cNvPr id="365" name="" descr=""/>
          <p:cNvPicPr/>
          <p:nvPr/>
        </p:nvPicPr>
        <p:blipFill>
          <a:blip r:embed="rId4"/>
          <a:stretch/>
        </p:blipFill>
        <p:spPr>
          <a:xfrm>
            <a:off x="5428800" y="3569400"/>
            <a:ext cx="835200" cy="1422360"/>
          </a:xfrm>
          <a:prstGeom prst="rect">
            <a:avLst/>
          </a:prstGeom>
          <a:ln>
            <a:noFill/>
          </a:ln>
        </p:spPr>
      </p:pic>
      <p:sp>
        <p:nvSpPr>
          <p:cNvPr id="366" name="CustomShape 6"/>
          <p:cNvSpPr/>
          <p:nvPr/>
        </p:nvSpPr>
        <p:spPr>
          <a:xfrm>
            <a:off x="60336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Liquid modernity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CustomShape 1"/>
          <p:cNvSpPr/>
          <p:nvPr/>
        </p:nvSpPr>
        <p:spPr>
          <a:xfrm>
            <a:off x="672840" y="5367960"/>
            <a:ext cx="1989360" cy="111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368" name="CustomShape 2"/>
          <p:cNvSpPr/>
          <p:nvPr/>
        </p:nvSpPr>
        <p:spPr>
          <a:xfrm>
            <a:off x="5004000" y="5367960"/>
            <a:ext cx="1690200" cy="97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New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Philology</a:t>
            </a:r>
            <a:endParaRPr b="0" lang="it-IT" sz="2800" spc="-1" strike="noStrike">
              <a:latin typeface="Arial"/>
            </a:endParaRPr>
          </a:p>
        </p:txBody>
      </p:sp>
      <p:pic>
        <p:nvPicPr>
          <p:cNvPr id="369" name="" descr=""/>
          <p:cNvPicPr/>
          <p:nvPr/>
        </p:nvPicPr>
        <p:blipFill>
          <a:blip r:embed="rId1"/>
          <a:stretch/>
        </p:blipFill>
        <p:spPr>
          <a:xfrm>
            <a:off x="1152000" y="3672000"/>
            <a:ext cx="1170360" cy="1529640"/>
          </a:xfrm>
          <a:prstGeom prst="rect">
            <a:avLst/>
          </a:prstGeom>
          <a:ln>
            <a:noFill/>
          </a:ln>
        </p:spPr>
      </p:pic>
      <p:pic>
        <p:nvPicPr>
          <p:cNvPr id="370" name="" descr=""/>
          <p:cNvPicPr/>
          <p:nvPr/>
        </p:nvPicPr>
        <p:blipFill>
          <a:blip r:embed="rId2"/>
          <a:stretch/>
        </p:blipFill>
        <p:spPr>
          <a:xfrm>
            <a:off x="4565520" y="3560040"/>
            <a:ext cx="856080" cy="1437840"/>
          </a:xfrm>
          <a:prstGeom prst="rect">
            <a:avLst/>
          </a:prstGeom>
          <a:ln>
            <a:noFill/>
          </a:ln>
        </p:spPr>
      </p:pic>
      <p:pic>
        <p:nvPicPr>
          <p:cNvPr id="371" name="" descr=""/>
          <p:cNvPicPr/>
          <p:nvPr/>
        </p:nvPicPr>
        <p:blipFill>
          <a:blip r:embed="rId3"/>
          <a:stretch/>
        </p:blipFill>
        <p:spPr>
          <a:xfrm>
            <a:off x="3717000" y="3560040"/>
            <a:ext cx="855720" cy="1437840"/>
          </a:xfrm>
          <a:prstGeom prst="rect">
            <a:avLst/>
          </a:prstGeom>
          <a:ln>
            <a:noFill/>
          </a:ln>
        </p:spPr>
      </p:pic>
      <p:sp>
        <p:nvSpPr>
          <p:cNvPr id="372" name="CustomShape 3"/>
          <p:cNvSpPr/>
          <p:nvPr/>
        </p:nvSpPr>
        <p:spPr>
          <a:xfrm>
            <a:off x="-144000" y="2304000"/>
            <a:ext cx="3598200" cy="104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Apparato critico</a:t>
            </a:r>
            <a:endParaRPr b="0" lang="it-IT" sz="35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a stampa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373" name="CustomShape 4"/>
          <p:cNvSpPr/>
          <p:nvPr/>
        </p:nvSpPr>
        <p:spPr>
          <a:xfrm>
            <a:off x="4644000" y="2304000"/>
            <a:ext cx="3958200" cy="104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Edizione critica sinottica digitale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374" name="CustomShape 5"/>
          <p:cNvSpPr/>
          <p:nvPr/>
        </p:nvSpPr>
        <p:spPr>
          <a:xfrm>
            <a:off x="4140000" y="5438160"/>
            <a:ext cx="903600" cy="681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Doc</a:t>
            </a:r>
            <a:endParaRPr b="0" lang="it-IT" sz="2800" spc="-1" strike="noStrike">
              <a:latin typeface="Arial"/>
            </a:endParaRPr>
          </a:p>
        </p:txBody>
      </p:sp>
      <p:pic>
        <p:nvPicPr>
          <p:cNvPr id="375" name="" descr=""/>
          <p:cNvPicPr/>
          <p:nvPr/>
        </p:nvPicPr>
        <p:blipFill>
          <a:blip r:embed="rId4"/>
          <a:stretch/>
        </p:blipFill>
        <p:spPr>
          <a:xfrm>
            <a:off x="5428800" y="3569400"/>
            <a:ext cx="835200" cy="1422360"/>
          </a:xfrm>
          <a:prstGeom prst="rect">
            <a:avLst/>
          </a:prstGeom>
          <a:ln>
            <a:noFill/>
          </a:ln>
        </p:spPr>
      </p:pic>
      <p:pic>
        <p:nvPicPr>
          <p:cNvPr id="376" name="" descr=""/>
          <p:cNvPicPr/>
          <p:nvPr/>
        </p:nvPicPr>
        <p:blipFill>
          <a:blip r:embed="rId5"/>
          <a:stretch/>
        </p:blipFill>
        <p:spPr>
          <a:xfrm>
            <a:off x="7920360" y="3564000"/>
            <a:ext cx="871920" cy="1438200"/>
          </a:xfrm>
          <a:prstGeom prst="rect">
            <a:avLst/>
          </a:prstGeom>
          <a:ln>
            <a:noFill/>
          </a:ln>
        </p:spPr>
      </p:pic>
      <p:pic>
        <p:nvPicPr>
          <p:cNvPr id="377" name="" descr=""/>
          <p:cNvPicPr/>
          <p:nvPr/>
        </p:nvPicPr>
        <p:blipFill>
          <a:blip r:embed="rId6"/>
          <a:stretch/>
        </p:blipFill>
        <p:spPr>
          <a:xfrm>
            <a:off x="7056000" y="3564000"/>
            <a:ext cx="871920" cy="1438200"/>
          </a:xfrm>
          <a:prstGeom prst="rect">
            <a:avLst/>
          </a:prstGeom>
          <a:ln>
            <a:noFill/>
          </a:ln>
        </p:spPr>
      </p:pic>
      <p:pic>
        <p:nvPicPr>
          <p:cNvPr id="378" name="" descr=""/>
          <p:cNvPicPr/>
          <p:nvPr/>
        </p:nvPicPr>
        <p:blipFill>
          <a:blip r:embed="rId7"/>
          <a:stretch/>
        </p:blipFill>
        <p:spPr>
          <a:xfrm>
            <a:off x="8794800" y="3564000"/>
            <a:ext cx="827280" cy="1438200"/>
          </a:xfrm>
          <a:prstGeom prst="rect">
            <a:avLst/>
          </a:prstGeom>
          <a:ln>
            <a:noFill/>
          </a:ln>
        </p:spPr>
      </p:pic>
      <p:sp>
        <p:nvSpPr>
          <p:cNvPr id="379" name="CustomShape 6"/>
          <p:cNvSpPr/>
          <p:nvPr/>
        </p:nvSpPr>
        <p:spPr>
          <a:xfrm>
            <a:off x="8220960" y="5367960"/>
            <a:ext cx="1893240" cy="97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380" name="CustomShape 7"/>
          <p:cNvSpPr/>
          <p:nvPr/>
        </p:nvSpPr>
        <p:spPr>
          <a:xfrm>
            <a:off x="7344000" y="5438160"/>
            <a:ext cx="903600" cy="681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Doc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381" name="CustomShape 8"/>
          <p:cNvSpPr/>
          <p:nvPr/>
        </p:nvSpPr>
        <p:spPr>
          <a:xfrm>
            <a:off x="59472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Liquid modernity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468000" y="5893200"/>
            <a:ext cx="2626200" cy="130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 textus</a:t>
            </a:r>
            <a:endParaRPr b="0" lang="it-IT" sz="3500" spc="-1" strike="noStrike">
              <a:latin typeface="Arial"/>
            </a:endParaRPr>
          </a:p>
        </p:txBody>
      </p:sp>
      <p:pic>
        <p:nvPicPr>
          <p:cNvPr id="161" name="" descr=""/>
          <p:cNvPicPr/>
          <p:nvPr/>
        </p:nvPicPr>
        <p:blipFill>
          <a:blip r:embed="rId1"/>
          <a:stretch/>
        </p:blipFill>
        <p:spPr>
          <a:xfrm>
            <a:off x="1080360" y="3816000"/>
            <a:ext cx="1400760" cy="1797480"/>
          </a:xfrm>
          <a:prstGeom prst="rect">
            <a:avLst/>
          </a:prstGeom>
          <a:ln>
            <a:noFill/>
          </a:ln>
        </p:spPr>
      </p:pic>
      <p:sp>
        <p:nvSpPr>
          <p:cNvPr id="162" name="CustomShape 2"/>
          <p:cNvSpPr/>
          <p:nvPr/>
        </p:nvSpPr>
        <p:spPr>
          <a:xfrm>
            <a:off x="180000" y="2293200"/>
            <a:ext cx="3274200" cy="12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Apparato critico</a:t>
            </a:r>
            <a:endParaRPr b="0" lang="it-IT" sz="35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a stampa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163" name="CustomShape 3"/>
          <p:cNvSpPr/>
          <p:nvPr/>
        </p:nvSpPr>
        <p:spPr>
          <a:xfrm>
            <a:off x="59472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Liquid modernity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468000" y="5893200"/>
            <a:ext cx="2626200" cy="130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 textus</a:t>
            </a:r>
            <a:endParaRPr b="0" lang="it-IT" sz="3500" spc="-1" strike="noStrike">
              <a:latin typeface="Arial"/>
            </a:endParaRPr>
          </a:p>
        </p:txBody>
      </p:sp>
      <p:pic>
        <p:nvPicPr>
          <p:cNvPr id="165" name="" descr=""/>
          <p:cNvPicPr/>
          <p:nvPr/>
        </p:nvPicPr>
        <p:blipFill>
          <a:blip r:embed="rId1"/>
          <a:stretch/>
        </p:blipFill>
        <p:spPr>
          <a:xfrm>
            <a:off x="1080360" y="3816000"/>
            <a:ext cx="1400760" cy="1797480"/>
          </a:xfrm>
          <a:prstGeom prst="rect">
            <a:avLst/>
          </a:prstGeom>
          <a:ln>
            <a:noFill/>
          </a:ln>
        </p:spPr>
      </p:pic>
      <p:sp>
        <p:nvSpPr>
          <p:cNvPr id="166" name="CustomShape 2"/>
          <p:cNvSpPr/>
          <p:nvPr/>
        </p:nvSpPr>
        <p:spPr>
          <a:xfrm>
            <a:off x="180000" y="2293200"/>
            <a:ext cx="3274200" cy="12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Apparato critico</a:t>
            </a:r>
            <a:endParaRPr b="0" lang="it-IT" sz="35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a stampa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167" name="CustomShape 3"/>
          <p:cNvSpPr/>
          <p:nvPr/>
        </p:nvSpPr>
        <p:spPr>
          <a:xfrm>
            <a:off x="5220000" y="2293200"/>
            <a:ext cx="3778200" cy="12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Edizione critica sinottica digitale</a:t>
            </a:r>
            <a:endParaRPr b="0" lang="it-IT" sz="3500" spc="-1" strike="noStrike">
              <a:latin typeface="Arial"/>
            </a:endParaRPr>
          </a:p>
        </p:txBody>
      </p:sp>
      <p:pic>
        <p:nvPicPr>
          <p:cNvPr id="168" name="" descr=""/>
          <p:cNvPicPr/>
          <p:nvPr/>
        </p:nvPicPr>
        <p:blipFill>
          <a:blip r:embed="rId2"/>
          <a:stretch/>
        </p:blipFill>
        <p:spPr>
          <a:xfrm>
            <a:off x="6847920" y="3769200"/>
            <a:ext cx="1024560" cy="1689480"/>
          </a:xfrm>
          <a:prstGeom prst="rect">
            <a:avLst/>
          </a:prstGeom>
          <a:ln>
            <a:noFill/>
          </a:ln>
        </p:spPr>
      </p:pic>
      <p:pic>
        <p:nvPicPr>
          <p:cNvPr id="169" name="" descr=""/>
          <p:cNvPicPr/>
          <p:nvPr/>
        </p:nvPicPr>
        <p:blipFill>
          <a:blip r:embed="rId3"/>
          <a:stretch/>
        </p:blipFill>
        <p:spPr>
          <a:xfrm>
            <a:off x="5832720" y="3769200"/>
            <a:ext cx="1024200" cy="1689480"/>
          </a:xfrm>
          <a:prstGeom prst="rect">
            <a:avLst/>
          </a:prstGeom>
          <a:ln>
            <a:noFill/>
          </a:ln>
        </p:spPr>
      </p:pic>
      <p:sp>
        <p:nvSpPr>
          <p:cNvPr id="170" name="CustomShape 4"/>
          <p:cNvSpPr/>
          <p:nvPr/>
        </p:nvSpPr>
        <p:spPr>
          <a:xfrm>
            <a:off x="6300000" y="6084000"/>
            <a:ext cx="1077840" cy="61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Doc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171" name="CustomShape 5"/>
          <p:cNvSpPr/>
          <p:nvPr/>
        </p:nvSpPr>
        <p:spPr>
          <a:xfrm>
            <a:off x="59472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Liquid modernity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468000" y="5893200"/>
            <a:ext cx="2626200" cy="130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 textus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173" name="CustomShape 2"/>
          <p:cNvSpPr/>
          <p:nvPr/>
        </p:nvSpPr>
        <p:spPr>
          <a:xfrm>
            <a:off x="7308000" y="5893200"/>
            <a:ext cx="2265840" cy="114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New</a:t>
            </a:r>
            <a:endParaRPr b="0" lang="it-IT" sz="35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Philology</a:t>
            </a:r>
            <a:endParaRPr b="0" lang="it-IT" sz="3500" spc="-1" strike="noStrike">
              <a:latin typeface="Arial"/>
            </a:endParaRPr>
          </a:p>
        </p:txBody>
      </p:sp>
      <p:pic>
        <p:nvPicPr>
          <p:cNvPr id="174" name="" descr=""/>
          <p:cNvPicPr/>
          <p:nvPr/>
        </p:nvPicPr>
        <p:blipFill>
          <a:blip r:embed="rId1"/>
          <a:stretch/>
        </p:blipFill>
        <p:spPr>
          <a:xfrm>
            <a:off x="1080360" y="3816000"/>
            <a:ext cx="1400760" cy="1797480"/>
          </a:xfrm>
          <a:prstGeom prst="rect">
            <a:avLst/>
          </a:prstGeom>
          <a:ln>
            <a:noFill/>
          </a:ln>
        </p:spPr>
      </p:pic>
      <p:pic>
        <p:nvPicPr>
          <p:cNvPr id="175" name="" descr=""/>
          <p:cNvPicPr/>
          <p:nvPr/>
        </p:nvPicPr>
        <p:blipFill>
          <a:blip r:embed="rId2"/>
          <a:stretch/>
        </p:blipFill>
        <p:spPr>
          <a:xfrm>
            <a:off x="6847560" y="3769200"/>
            <a:ext cx="1024560" cy="1689480"/>
          </a:xfrm>
          <a:prstGeom prst="rect">
            <a:avLst/>
          </a:prstGeom>
          <a:ln>
            <a:noFill/>
          </a:ln>
        </p:spPr>
      </p:pic>
      <p:pic>
        <p:nvPicPr>
          <p:cNvPr id="176" name="" descr=""/>
          <p:cNvPicPr/>
          <p:nvPr/>
        </p:nvPicPr>
        <p:blipFill>
          <a:blip r:embed="rId3"/>
          <a:stretch/>
        </p:blipFill>
        <p:spPr>
          <a:xfrm>
            <a:off x="5832360" y="3769200"/>
            <a:ext cx="1024200" cy="1689480"/>
          </a:xfrm>
          <a:prstGeom prst="rect">
            <a:avLst/>
          </a:prstGeom>
          <a:ln>
            <a:noFill/>
          </a:ln>
        </p:spPr>
      </p:pic>
      <p:sp>
        <p:nvSpPr>
          <p:cNvPr id="177" name="CustomShape 3"/>
          <p:cNvSpPr/>
          <p:nvPr/>
        </p:nvSpPr>
        <p:spPr>
          <a:xfrm>
            <a:off x="180000" y="2293200"/>
            <a:ext cx="3274200" cy="12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Apparato critico</a:t>
            </a:r>
            <a:endParaRPr b="0" lang="it-IT" sz="35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a stampa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178" name="CustomShape 4"/>
          <p:cNvSpPr/>
          <p:nvPr/>
        </p:nvSpPr>
        <p:spPr>
          <a:xfrm>
            <a:off x="5220000" y="2293200"/>
            <a:ext cx="3778200" cy="12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Edizione critica sinottica digitale</a:t>
            </a:r>
            <a:endParaRPr b="0" lang="it-IT" sz="3500" spc="-1" strike="noStrike">
              <a:latin typeface="Arial"/>
            </a:endParaRPr>
          </a:p>
        </p:txBody>
      </p:sp>
      <p:pic>
        <p:nvPicPr>
          <p:cNvPr id="179" name="" descr=""/>
          <p:cNvPicPr/>
          <p:nvPr/>
        </p:nvPicPr>
        <p:blipFill>
          <a:blip r:embed="rId4"/>
          <a:stretch/>
        </p:blipFill>
        <p:spPr>
          <a:xfrm>
            <a:off x="7880760" y="3780000"/>
            <a:ext cx="999360" cy="1671840"/>
          </a:xfrm>
          <a:prstGeom prst="rect">
            <a:avLst/>
          </a:prstGeom>
          <a:ln>
            <a:noFill/>
          </a:ln>
        </p:spPr>
      </p:pic>
      <p:sp>
        <p:nvSpPr>
          <p:cNvPr id="180" name="CustomShape 5"/>
          <p:cNvSpPr/>
          <p:nvPr/>
        </p:nvSpPr>
        <p:spPr>
          <a:xfrm>
            <a:off x="6300000" y="6084000"/>
            <a:ext cx="1077840" cy="61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Doc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181" name="CustomShape 6"/>
          <p:cNvSpPr/>
          <p:nvPr/>
        </p:nvSpPr>
        <p:spPr>
          <a:xfrm>
            <a:off x="59472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Liquid modernity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288000" y="1656000"/>
            <a:ext cx="8780040" cy="1796040"/>
          </a:xfrm>
          <a:custGeom>
            <a:avLst/>
            <a:gdLst/>
            <a:ahLst/>
            <a:rect l="l" t="t" r="r" b="b"/>
            <a:pathLst>
              <a:path w="24402" h="5002">
                <a:moveTo>
                  <a:pt x="833" y="0"/>
                </a:moveTo>
                <a:cubicBezTo>
                  <a:pt x="416" y="0"/>
                  <a:pt x="0" y="416"/>
                  <a:pt x="0" y="833"/>
                </a:cubicBezTo>
                <a:lnTo>
                  <a:pt x="0" y="4167"/>
                </a:lnTo>
                <a:cubicBezTo>
                  <a:pt x="0" y="4584"/>
                  <a:pt x="416" y="5001"/>
                  <a:pt x="833" y="5001"/>
                </a:cubicBezTo>
                <a:lnTo>
                  <a:pt x="23567" y="5001"/>
                </a:lnTo>
                <a:cubicBezTo>
                  <a:pt x="23984" y="5001"/>
                  <a:pt x="24401" y="4584"/>
                  <a:pt x="24401" y="4167"/>
                </a:cubicBezTo>
                <a:lnTo>
                  <a:pt x="24401" y="833"/>
                </a:lnTo>
                <a:cubicBezTo>
                  <a:pt x="24401" y="416"/>
                  <a:pt x="23984" y="0"/>
                  <a:pt x="23567" y="0"/>
                </a:cubicBezTo>
                <a:lnTo>
                  <a:pt x="833" y="0"/>
                </a:lnTo>
              </a:path>
            </a:pathLst>
          </a:cu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83" name="CustomShape 2"/>
          <p:cNvSpPr/>
          <p:nvPr/>
        </p:nvSpPr>
        <p:spPr>
          <a:xfrm>
            <a:off x="504000" y="1768680"/>
            <a:ext cx="8996040" cy="5067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00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Lez. sostanziali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et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 iuxta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/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iuxta </a:t>
            </a:r>
            <a:r>
              <a:rPr b="1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vero</a:t>
            </a:r>
            <a:br/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 </a:t>
            </a:r>
            <a:endParaRPr b="0" lang="it-IT" sz="3200" spc="-1" strike="noStrike">
              <a:latin typeface="Arial"/>
            </a:endParaRPr>
          </a:p>
          <a:p>
            <a:pPr marL="432000" indent="-3200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Ortografiche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opt</a:t>
            </a:r>
            <a:r>
              <a:rPr b="1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i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mus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/ 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opt</a:t>
            </a:r>
            <a:r>
              <a:rPr b="1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u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mus</a:t>
            </a:r>
            <a:br/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septuaginta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/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lxx</a:t>
            </a:r>
            <a:endParaRPr b="0" lang="it-IT" sz="3200" spc="-1" strike="noStrike">
              <a:latin typeface="Arial"/>
            </a:endParaRPr>
          </a:p>
          <a:p>
            <a:pPr marL="432000" indent="-3200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Paleografiche</a:t>
            </a:r>
            <a:endParaRPr b="0" lang="it-IT" sz="3200" spc="-1" strike="noStrike">
              <a:latin typeface="Arial"/>
            </a:endParaRPr>
          </a:p>
          <a:p>
            <a:pPr lvl="1" marL="864000" indent="-3200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Abbreviazioni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inter</a:t>
            </a:r>
            <a:r>
              <a:rPr b="1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pr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etes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/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inter</a:t>
            </a:r>
            <a:r>
              <a:rPr b="1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p’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etes</a:t>
            </a:r>
            <a:endParaRPr b="0" lang="it-IT" sz="2800" spc="-1" strike="noStrike">
              <a:latin typeface="Arial"/>
            </a:endParaRPr>
          </a:p>
          <a:p>
            <a:pPr lvl="1" marL="864000" indent="-3200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Allografi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1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i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uxta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/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1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j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uxta</a:t>
            </a:r>
            <a:endParaRPr b="0" lang="it-IT" sz="2800" spc="-1" strike="noStrike">
              <a:latin typeface="Arial"/>
            </a:endParaRPr>
          </a:p>
          <a:p>
            <a:pPr lvl="1" marL="864000" indent="-3200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Punteggiatura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lxx 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/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1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.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lxx</a:t>
            </a:r>
            <a:r>
              <a:rPr b="1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.</a:t>
            </a:r>
            <a:endParaRPr b="0" lang="it-IT" sz="2800" spc="-1" strike="noStrike">
              <a:latin typeface="Arial"/>
            </a:endParaRPr>
          </a:p>
        </p:txBody>
      </p:sp>
      <p:pic>
        <p:nvPicPr>
          <p:cNvPr id="184" name="" descr=""/>
          <p:cNvPicPr/>
          <p:nvPr/>
        </p:nvPicPr>
        <p:blipFill>
          <a:blip r:embed="rId1"/>
          <a:stretch/>
        </p:blipFill>
        <p:spPr>
          <a:xfrm>
            <a:off x="8244360" y="72000"/>
            <a:ext cx="1400760" cy="1797480"/>
          </a:xfrm>
          <a:prstGeom prst="rect">
            <a:avLst/>
          </a:prstGeom>
          <a:ln>
            <a:noFill/>
          </a:ln>
        </p:spPr>
      </p:pic>
      <p:sp>
        <p:nvSpPr>
          <p:cNvPr id="185" name="CustomShape 3"/>
          <p:cNvSpPr/>
          <p:nvPr/>
        </p:nvSpPr>
        <p:spPr>
          <a:xfrm>
            <a:off x="60336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Stampa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5616000" y="1728000"/>
            <a:ext cx="4064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50400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8" name="CustomShape 3"/>
          <p:cNvSpPr/>
          <p:nvPr/>
        </p:nvSpPr>
        <p:spPr>
          <a:xfrm>
            <a:off x="540000" y="5286600"/>
            <a:ext cx="4243680" cy="216108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uxta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septuag</a:t>
            </a: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nta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uero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nterpretes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.´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5220360" y="5286600"/>
            <a:ext cx="4243680" cy="216144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et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uxta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nter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p’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etes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8352360" y="5720040"/>
            <a:ext cx="1364040" cy="67968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S. Pietro</a:t>
            </a: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E 22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91" name="CustomShape 6"/>
          <p:cNvSpPr/>
          <p:nvPr/>
        </p:nvSpPr>
        <p:spPr>
          <a:xfrm>
            <a:off x="216720" y="5652000"/>
            <a:ext cx="1364400" cy="67968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Vat. Lat.</a:t>
            </a: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3973</a:t>
            </a:r>
            <a:endParaRPr b="0" lang="it-IT" sz="1800" spc="-1" strike="noStrike">
              <a:latin typeface="Arial"/>
            </a:endParaRPr>
          </a:p>
        </p:txBody>
      </p:sp>
      <p:pic>
        <p:nvPicPr>
          <p:cNvPr id="192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4560" cy="1689480"/>
          </a:xfrm>
          <a:prstGeom prst="rect">
            <a:avLst/>
          </a:prstGeom>
          <a:ln>
            <a:noFill/>
          </a:ln>
        </p:spPr>
      </p:pic>
      <p:pic>
        <p:nvPicPr>
          <p:cNvPr id="193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4200" cy="1689480"/>
          </a:xfrm>
          <a:prstGeom prst="rect">
            <a:avLst/>
          </a:prstGeom>
          <a:ln>
            <a:noFill/>
          </a:ln>
        </p:spPr>
      </p:pic>
      <p:sp>
        <p:nvSpPr>
          <p:cNvPr id="194" name="CustomShape 7"/>
          <p:cNvSpPr/>
          <p:nvPr/>
        </p:nvSpPr>
        <p:spPr>
          <a:xfrm>
            <a:off x="1512000" y="1728000"/>
            <a:ext cx="2228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195" name="CustomShape 8"/>
          <p:cNvSpPr/>
          <p:nvPr/>
        </p:nvSpPr>
        <p:spPr>
          <a:xfrm>
            <a:off x="60336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Digitale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5616000" y="1728000"/>
            <a:ext cx="4064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1512000" y="1728000"/>
            <a:ext cx="2228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50400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9" name="CustomShape 4"/>
          <p:cNvSpPr/>
          <p:nvPr/>
        </p:nvSpPr>
        <p:spPr>
          <a:xfrm>
            <a:off x="277236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0" name="Line 5"/>
          <p:cNvSpPr/>
          <p:nvPr/>
        </p:nvSpPr>
        <p:spPr>
          <a:xfrm flipV="1">
            <a:off x="3456000" y="3096000"/>
            <a:ext cx="2880000" cy="216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01" name="Line 6"/>
          <p:cNvSpPr/>
          <p:nvPr/>
        </p:nvSpPr>
        <p:spPr>
          <a:xfrm>
            <a:off x="3384000" y="3960000"/>
            <a:ext cx="3024000" cy="50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02" name="CustomShape 7"/>
          <p:cNvSpPr/>
          <p:nvPr/>
        </p:nvSpPr>
        <p:spPr>
          <a:xfrm rot="21384600">
            <a:off x="3470040" y="1634760"/>
            <a:ext cx="2088360" cy="354600"/>
          </a:xfrm>
          <a:custGeom>
            <a:avLst/>
            <a:gdLst/>
            <a:ahLst/>
            <a:rect l="l" t="t" r="r" b="b"/>
            <a:pathLst>
              <a:path w="5889" h="1006">
                <a:moveTo>
                  <a:pt x="250" y="9"/>
                </a:moveTo>
                <a:cubicBezTo>
                  <a:pt x="167" y="9"/>
                  <a:pt x="76" y="92"/>
                  <a:pt x="69" y="175"/>
                </a:cubicBezTo>
                <a:lnTo>
                  <a:pt x="8" y="839"/>
                </a:lnTo>
                <a:cubicBezTo>
                  <a:pt x="0" y="923"/>
                  <a:pt x="75" y="1005"/>
                  <a:pt x="158" y="1005"/>
                </a:cubicBezTo>
                <a:lnTo>
                  <a:pt x="5638" y="996"/>
                </a:lnTo>
                <a:cubicBezTo>
                  <a:pt x="5721" y="996"/>
                  <a:pt x="5812" y="913"/>
                  <a:pt x="5819" y="830"/>
                </a:cubicBezTo>
                <a:lnTo>
                  <a:pt x="5880" y="166"/>
                </a:lnTo>
                <a:cubicBezTo>
                  <a:pt x="5888" y="83"/>
                  <a:pt x="5813" y="0"/>
                  <a:pt x="5730" y="0"/>
                </a:cubicBezTo>
                <a:lnTo>
                  <a:pt x="250" y="9"/>
                </a:lnTo>
              </a:path>
            </a:pathLst>
          </a:custGeom>
          <a:solidFill>
            <a:srgbClr val="99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Lezioni sostanziali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03" name="CustomShape 8"/>
          <p:cNvSpPr/>
          <p:nvPr/>
        </p:nvSpPr>
        <p:spPr>
          <a:xfrm rot="21277200">
            <a:off x="4037040" y="2775600"/>
            <a:ext cx="1438200" cy="355680"/>
          </a:xfrm>
          <a:custGeom>
            <a:avLst/>
            <a:gdLst/>
            <a:ahLst/>
            <a:rect l="l" t="t" r="r" b="b"/>
            <a:pathLst>
              <a:path w="4051" h="1006">
                <a:moveTo>
                  <a:pt x="215" y="6"/>
                </a:moveTo>
                <a:cubicBezTo>
                  <a:pt x="133" y="6"/>
                  <a:pt x="45" y="88"/>
                  <a:pt x="40" y="172"/>
                </a:cubicBezTo>
                <a:lnTo>
                  <a:pt x="3" y="838"/>
                </a:lnTo>
                <a:cubicBezTo>
                  <a:pt x="0" y="921"/>
                  <a:pt x="77" y="1004"/>
                  <a:pt x="161" y="1005"/>
                </a:cubicBezTo>
                <a:lnTo>
                  <a:pt x="3834" y="999"/>
                </a:lnTo>
                <a:cubicBezTo>
                  <a:pt x="3917" y="999"/>
                  <a:pt x="4005" y="916"/>
                  <a:pt x="4010" y="832"/>
                </a:cubicBezTo>
                <a:lnTo>
                  <a:pt x="4047" y="166"/>
                </a:lnTo>
                <a:cubicBezTo>
                  <a:pt x="4050" y="83"/>
                  <a:pt x="3972" y="1"/>
                  <a:pt x="3888" y="0"/>
                </a:cubicBezTo>
                <a:lnTo>
                  <a:pt x="215" y="6"/>
                </a:lnTo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381f"/>
                </a:solidFill>
                <a:latin typeface="Arial"/>
                <a:ea typeface="DejaVu Sans"/>
              </a:rPr>
              <a:t>Ortografiche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04" name="CustomShape 9"/>
          <p:cNvSpPr/>
          <p:nvPr/>
        </p:nvSpPr>
        <p:spPr>
          <a:xfrm rot="577800">
            <a:off x="3883320" y="3720600"/>
            <a:ext cx="1548360" cy="381960"/>
          </a:xfrm>
          <a:custGeom>
            <a:avLst/>
            <a:gdLst/>
            <a:ahLst/>
            <a:rect l="l" t="t" r="r" b="b"/>
            <a:pathLst>
              <a:path w="4467" h="1078">
                <a:moveTo>
                  <a:pt x="164" y="5"/>
                </a:moveTo>
                <a:cubicBezTo>
                  <a:pt x="75" y="6"/>
                  <a:pt x="0" y="95"/>
                  <a:pt x="16" y="183"/>
                </a:cubicBezTo>
                <a:lnTo>
                  <a:pt x="138" y="898"/>
                </a:lnTo>
                <a:cubicBezTo>
                  <a:pt x="153" y="988"/>
                  <a:pt x="258" y="1077"/>
                  <a:pt x="347" y="1077"/>
                </a:cubicBezTo>
                <a:lnTo>
                  <a:pt x="4302" y="1072"/>
                </a:lnTo>
                <a:cubicBezTo>
                  <a:pt x="4391" y="1072"/>
                  <a:pt x="4466" y="982"/>
                  <a:pt x="4451" y="893"/>
                </a:cubicBezTo>
                <a:lnTo>
                  <a:pt x="4328" y="179"/>
                </a:lnTo>
                <a:cubicBezTo>
                  <a:pt x="4313" y="89"/>
                  <a:pt x="4208" y="0"/>
                  <a:pt x="4118" y="0"/>
                </a:cubicBezTo>
                <a:lnTo>
                  <a:pt x="164" y="5"/>
                </a:lnTo>
              </a:path>
            </a:pathLst>
          </a:custGeom>
          <a:solidFill>
            <a:srgbClr val="0066b3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71136"/>
                </a:solidFill>
                <a:latin typeface="Arial"/>
                <a:ea typeface="DejaVu Sans"/>
              </a:rPr>
              <a:t>Paleografiche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05" name="CustomShape 10"/>
          <p:cNvSpPr/>
          <p:nvPr/>
        </p:nvSpPr>
        <p:spPr>
          <a:xfrm>
            <a:off x="540000" y="5286600"/>
            <a:ext cx="4243680" cy="216108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uxta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septuag</a:t>
            </a: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nta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uero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nterpretes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.´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206" name="CustomShape 11"/>
          <p:cNvSpPr/>
          <p:nvPr/>
        </p:nvSpPr>
        <p:spPr>
          <a:xfrm>
            <a:off x="5220360" y="5286600"/>
            <a:ext cx="4243680" cy="216144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et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uxta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nter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p’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etes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207" name="CustomShape 12"/>
          <p:cNvSpPr/>
          <p:nvPr/>
        </p:nvSpPr>
        <p:spPr>
          <a:xfrm>
            <a:off x="8352360" y="5720040"/>
            <a:ext cx="1364040" cy="67968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S. Pietro</a:t>
            </a: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E 22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08" name="CustomShape 13"/>
          <p:cNvSpPr/>
          <p:nvPr/>
        </p:nvSpPr>
        <p:spPr>
          <a:xfrm>
            <a:off x="216720" y="5652000"/>
            <a:ext cx="1364400" cy="67968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Vat. Lat.</a:t>
            </a: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3973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09" name="Line 14"/>
          <p:cNvSpPr/>
          <p:nvPr/>
        </p:nvSpPr>
        <p:spPr>
          <a:xfrm flipV="1">
            <a:off x="4392000" y="1950120"/>
            <a:ext cx="1365840" cy="10512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10" name="Line 15"/>
          <p:cNvSpPr/>
          <p:nvPr/>
        </p:nvSpPr>
        <p:spPr>
          <a:xfrm flipV="1">
            <a:off x="2666160" y="3450240"/>
            <a:ext cx="1944000" cy="14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pic>
        <p:nvPicPr>
          <p:cNvPr id="211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4560" cy="1689480"/>
          </a:xfrm>
          <a:prstGeom prst="rect">
            <a:avLst/>
          </a:prstGeom>
          <a:ln>
            <a:noFill/>
          </a:ln>
        </p:spPr>
      </p:pic>
      <p:pic>
        <p:nvPicPr>
          <p:cNvPr id="212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4200" cy="1689480"/>
          </a:xfrm>
          <a:prstGeom prst="rect">
            <a:avLst/>
          </a:prstGeom>
          <a:ln>
            <a:noFill/>
          </a:ln>
        </p:spPr>
      </p:pic>
      <p:sp>
        <p:nvSpPr>
          <p:cNvPr id="213" name="CustomShape 16"/>
          <p:cNvSpPr/>
          <p:nvPr/>
        </p:nvSpPr>
        <p:spPr>
          <a:xfrm>
            <a:off x="5796360" y="1728360"/>
            <a:ext cx="644400" cy="35640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14" name="CustomShape 17"/>
          <p:cNvSpPr/>
          <p:nvPr/>
        </p:nvSpPr>
        <p:spPr>
          <a:xfrm>
            <a:off x="1764000" y="3492360"/>
            <a:ext cx="860400" cy="24876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15" name="CustomShape 18"/>
          <p:cNvSpPr/>
          <p:nvPr/>
        </p:nvSpPr>
        <p:spPr>
          <a:xfrm>
            <a:off x="60336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Digitale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5616000" y="1728000"/>
            <a:ext cx="4064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17" name="CustomShape 2"/>
          <p:cNvSpPr/>
          <p:nvPr/>
        </p:nvSpPr>
        <p:spPr>
          <a:xfrm>
            <a:off x="1512000" y="1728000"/>
            <a:ext cx="2228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218" name="CustomShape 3"/>
          <p:cNvSpPr/>
          <p:nvPr/>
        </p:nvSpPr>
        <p:spPr>
          <a:xfrm>
            <a:off x="50400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9" name="CustomShape 4"/>
          <p:cNvSpPr/>
          <p:nvPr/>
        </p:nvSpPr>
        <p:spPr>
          <a:xfrm>
            <a:off x="277236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0" name="CustomShape 5"/>
          <p:cNvSpPr/>
          <p:nvPr/>
        </p:nvSpPr>
        <p:spPr>
          <a:xfrm>
            <a:off x="540000" y="5286600"/>
            <a:ext cx="4243680" cy="216108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uxta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septuag</a:t>
            </a: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nta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uero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nterpretes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.´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221" name="CustomShape 6"/>
          <p:cNvSpPr/>
          <p:nvPr/>
        </p:nvSpPr>
        <p:spPr>
          <a:xfrm>
            <a:off x="5220360" y="5286600"/>
            <a:ext cx="4243680" cy="216144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et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uxta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nter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p’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etes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222" name="CustomShape 7"/>
          <p:cNvSpPr/>
          <p:nvPr/>
        </p:nvSpPr>
        <p:spPr>
          <a:xfrm>
            <a:off x="8352360" y="5720040"/>
            <a:ext cx="1364040" cy="67968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S. Pietro</a:t>
            </a: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E 22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23" name="CustomShape 8"/>
          <p:cNvSpPr/>
          <p:nvPr/>
        </p:nvSpPr>
        <p:spPr>
          <a:xfrm>
            <a:off x="216720" y="5652000"/>
            <a:ext cx="1364400" cy="67968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Vat. Lat.</a:t>
            </a: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3973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24" name="CustomShape 9"/>
          <p:cNvSpPr/>
          <p:nvPr/>
        </p:nvSpPr>
        <p:spPr>
          <a:xfrm>
            <a:off x="5796000" y="1728000"/>
            <a:ext cx="644400" cy="35640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25" name="Line 10"/>
          <p:cNvSpPr/>
          <p:nvPr/>
        </p:nvSpPr>
        <p:spPr>
          <a:xfrm flipV="1">
            <a:off x="2666160" y="3450240"/>
            <a:ext cx="1944000" cy="14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26" name="CustomShape 11"/>
          <p:cNvSpPr/>
          <p:nvPr/>
        </p:nvSpPr>
        <p:spPr>
          <a:xfrm rot="21268800">
            <a:off x="3928320" y="2296800"/>
            <a:ext cx="1515240" cy="718200"/>
          </a:xfrm>
          <a:prstGeom prst="rect">
            <a:avLst/>
          </a:prstGeom>
          <a:solidFill>
            <a:srgbClr val="ffffff"/>
          </a:solidFill>
          <a:ln w="3600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108000" rIns="108000" tIns="63000" bIns="63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Collazione</a:t>
            </a:r>
            <a:endParaRPr b="0" lang="it-IT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automatica</a:t>
            </a:r>
            <a:endParaRPr b="0" lang="it-IT" sz="1800" spc="-1" strike="noStrike">
              <a:latin typeface="Arial"/>
            </a:endParaRPr>
          </a:p>
        </p:txBody>
      </p:sp>
      <p:pic>
        <p:nvPicPr>
          <p:cNvPr id="227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4560" cy="1689480"/>
          </a:xfrm>
          <a:prstGeom prst="rect">
            <a:avLst/>
          </a:prstGeom>
          <a:ln>
            <a:noFill/>
          </a:ln>
        </p:spPr>
      </p:pic>
      <p:pic>
        <p:nvPicPr>
          <p:cNvPr id="228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4200" cy="1689480"/>
          </a:xfrm>
          <a:prstGeom prst="rect">
            <a:avLst/>
          </a:prstGeom>
          <a:ln>
            <a:noFill/>
          </a:ln>
        </p:spPr>
      </p:pic>
      <p:sp>
        <p:nvSpPr>
          <p:cNvPr id="229" name="Line 12"/>
          <p:cNvSpPr/>
          <p:nvPr/>
        </p:nvSpPr>
        <p:spPr>
          <a:xfrm>
            <a:off x="3384000" y="3960000"/>
            <a:ext cx="3024000" cy="50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30" name="Line 13"/>
          <p:cNvSpPr/>
          <p:nvPr/>
        </p:nvSpPr>
        <p:spPr>
          <a:xfrm flipV="1">
            <a:off x="3456000" y="3096000"/>
            <a:ext cx="2880000" cy="216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31" name="CustomShape 14"/>
          <p:cNvSpPr/>
          <p:nvPr/>
        </p:nvSpPr>
        <p:spPr>
          <a:xfrm>
            <a:off x="1764000" y="3492000"/>
            <a:ext cx="860400" cy="24876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32" name="CustomShape 15"/>
          <p:cNvSpPr/>
          <p:nvPr/>
        </p:nvSpPr>
        <p:spPr>
          <a:xfrm>
            <a:off x="60336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Digitale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233" name="Line 16"/>
          <p:cNvSpPr/>
          <p:nvPr/>
        </p:nvSpPr>
        <p:spPr>
          <a:xfrm flipV="1">
            <a:off x="4392000" y="1950120"/>
            <a:ext cx="1365840" cy="10512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5616000" y="1728000"/>
            <a:ext cx="4064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35" name="CustomShape 2"/>
          <p:cNvSpPr/>
          <p:nvPr/>
        </p:nvSpPr>
        <p:spPr>
          <a:xfrm>
            <a:off x="1512000" y="1728000"/>
            <a:ext cx="2228400" cy="345240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236" name="CustomShape 3"/>
          <p:cNvSpPr/>
          <p:nvPr/>
        </p:nvSpPr>
        <p:spPr>
          <a:xfrm>
            <a:off x="50400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7" name="CustomShape 4"/>
          <p:cNvSpPr/>
          <p:nvPr/>
        </p:nvSpPr>
        <p:spPr>
          <a:xfrm>
            <a:off x="2772360" y="3853800"/>
            <a:ext cx="2155320" cy="131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8" name="Line 5"/>
          <p:cNvSpPr/>
          <p:nvPr/>
        </p:nvSpPr>
        <p:spPr>
          <a:xfrm flipV="1">
            <a:off x="2664000" y="3456000"/>
            <a:ext cx="1944000" cy="14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39" name="CustomShape 6"/>
          <p:cNvSpPr/>
          <p:nvPr/>
        </p:nvSpPr>
        <p:spPr>
          <a:xfrm rot="21384600">
            <a:off x="3470040" y="1634760"/>
            <a:ext cx="2088360" cy="354600"/>
          </a:xfrm>
          <a:custGeom>
            <a:avLst/>
            <a:gdLst/>
            <a:ahLst/>
            <a:rect l="l" t="t" r="r" b="b"/>
            <a:pathLst>
              <a:path w="5889" h="1006">
                <a:moveTo>
                  <a:pt x="250" y="9"/>
                </a:moveTo>
                <a:cubicBezTo>
                  <a:pt x="167" y="9"/>
                  <a:pt x="76" y="92"/>
                  <a:pt x="69" y="175"/>
                </a:cubicBezTo>
                <a:lnTo>
                  <a:pt x="8" y="839"/>
                </a:lnTo>
                <a:cubicBezTo>
                  <a:pt x="0" y="923"/>
                  <a:pt x="75" y="1005"/>
                  <a:pt x="158" y="1005"/>
                </a:cubicBezTo>
                <a:lnTo>
                  <a:pt x="5638" y="996"/>
                </a:lnTo>
                <a:cubicBezTo>
                  <a:pt x="5721" y="996"/>
                  <a:pt x="5812" y="913"/>
                  <a:pt x="5819" y="830"/>
                </a:cubicBezTo>
                <a:lnTo>
                  <a:pt x="5880" y="166"/>
                </a:lnTo>
                <a:cubicBezTo>
                  <a:pt x="5888" y="83"/>
                  <a:pt x="5813" y="0"/>
                  <a:pt x="5730" y="0"/>
                </a:cubicBezTo>
                <a:lnTo>
                  <a:pt x="250" y="9"/>
                </a:lnTo>
              </a:path>
            </a:pathLst>
          </a:custGeom>
          <a:solidFill>
            <a:srgbClr val="99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Lezioni sostanziali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40" name="CustomShape 7"/>
          <p:cNvSpPr/>
          <p:nvPr/>
        </p:nvSpPr>
        <p:spPr>
          <a:xfrm>
            <a:off x="108000" y="5688000"/>
            <a:ext cx="2698200" cy="1336680"/>
          </a:xfrm>
          <a:prstGeom prst="rect">
            <a:avLst/>
          </a:prstGeom>
          <a:solidFill>
            <a:srgbClr val="ffffff"/>
          </a:solidFill>
          <a:ln w="36000">
            <a:solidFill>
              <a:srgbClr val="99999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4000" spc="-1" strike="noStrike">
              <a:latin typeface="Arial"/>
            </a:endParaRPr>
          </a:p>
        </p:txBody>
      </p:sp>
      <p:pic>
        <p:nvPicPr>
          <p:cNvPr id="241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4560" cy="1689480"/>
          </a:xfrm>
          <a:prstGeom prst="rect">
            <a:avLst/>
          </a:prstGeom>
          <a:ln>
            <a:noFill/>
          </a:ln>
        </p:spPr>
      </p:pic>
      <p:pic>
        <p:nvPicPr>
          <p:cNvPr id="242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4200" cy="1689480"/>
          </a:xfrm>
          <a:prstGeom prst="rect">
            <a:avLst/>
          </a:prstGeom>
          <a:ln>
            <a:noFill/>
          </a:ln>
        </p:spPr>
      </p:pic>
      <p:sp>
        <p:nvSpPr>
          <p:cNvPr id="243" name="CustomShape 8"/>
          <p:cNvSpPr/>
          <p:nvPr/>
        </p:nvSpPr>
        <p:spPr>
          <a:xfrm>
            <a:off x="5796360" y="1728360"/>
            <a:ext cx="644400" cy="35640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44" name="CustomShape 9"/>
          <p:cNvSpPr/>
          <p:nvPr/>
        </p:nvSpPr>
        <p:spPr>
          <a:xfrm>
            <a:off x="1764000" y="3492360"/>
            <a:ext cx="860400" cy="24876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45" name="CustomShape 10"/>
          <p:cNvSpPr/>
          <p:nvPr/>
        </p:nvSpPr>
        <p:spPr>
          <a:xfrm>
            <a:off x="603360" y="301320"/>
            <a:ext cx="9066600" cy="125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Digitale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246" name="Line 11"/>
          <p:cNvSpPr/>
          <p:nvPr/>
        </p:nvSpPr>
        <p:spPr>
          <a:xfrm flipV="1">
            <a:off x="4392000" y="1950120"/>
            <a:ext cx="1365840" cy="10512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2018-04-13T21:37:54Z</dcterms:created>
  <dc:creator/>
  <dc:description/>
  <dc:language>la-VA</dc:language>
  <cp:lastModifiedBy>Paolo Monella</cp:lastModifiedBy>
  <dcterms:modified xsi:type="dcterms:W3CDTF">2019-05-04T11:40:08Z</dcterms:modified>
  <cp:revision>63</cp:revision>
  <dc:subject/>
  <dc:title/>
</cp:coreProperties>
</file>