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4.png" ContentType="image/png"/>
  <Override PartName="/ppt/media/image43.png" ContentType="image/png"/>
  <Override PartName="/ppt/media/image42.png" ContentType="image/png"/>
  <Override PartName="/ppt/media/image41.png" ContentType="image/png"/>
  <Override PartName="/ppt/media/image40.png" ContentType="image/png"/>
  <Override PartName="/ppt/media/image39.png" ContentType="image/png"/>
  <Override PartName="/ppt/media/image14.png" ContentType="image/png"/>
  <Override PartName="/ppt/media/image38.png" ContentType="image/png"/>
  <Override PartName="/ppt/media/image13.png" ContentType="image/png"/>
  <Override PartName="/ppt/media/image37.png" ContentType="image/png"/>
  <Override PartName="/ppt/media/image12.png" ContentType="image/png"/>
  <Override PartName="/ppt/media/image16.png" ContentType="image/png"/>
  <Override PartName="/ppt/media/image15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45.png" ContentType="image/png"/>
  <Override PartName="/ppt/media/image20.png" ContentType="image/png"/>
  <Override PartName="/ppt/media/image46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10.png" ContentType="image/png"/>
  <Override PartName="/ppt/media/image35.png" ContentType="image/png"/>
  <Override PartName="/ppt/media/image11.png" ContentType="image/png"/>
  <Override PartName="/ppt/media/image36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25.jpeg" ContentType="image/jpeg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320000"/>
            <a:ext cx="497880" cy="10738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497880" cy="10738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88000"/>
            <a:ext cx="497880" cy="10738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288000"/>
            <a:ext cx="497880" cy="10738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4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40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40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slideLayout" Target="../slideLayouts/slideLayout40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slideLayout" Target="../slideLayouts/slideLayout40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png"/><Relationship Id="rId3" Type="http://schemas.openxmlformats.org/officeDocument/2006/relationships/slideLayout" Target="../slideLayouts/slideLayout40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slideLayout" Target="../slideLayouts/slideLayout40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40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40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792000" y="4104000"/>
            <a:ext cx="8561880" cy="143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it-IT" sz="4800" spc="-1" strike="noStrike">
                <a:solidFill>
                  <a:srgbClr val="333333"/>
                </a:solidFill>
                <a:latin typeface="Open Sans"/>
                <a:ea typeface="DejaVu Sans"/>
              </a:rPr>
              <a:t>L’edizione sinottica digitale: una terza via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92000" y="5744160"/>
            <a:ext cx="8561880" cy="12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Open Sans"/>
                <a:ea typeface="DejaVu Sans"/>
              </a:rPr>
              <a:t>Paolo Monella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Open Sans"/>
                <a:ea typeface="DejaVu Sans"/>
              </a:rPr>
              <a:t>Textual Philology Facing Liquid Modernity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Open Sans"/>
                <a:ea typeface="DejaVu Sans"/>
              </a:rPr>
              <a:t>Sapienza Università di Roma, 18 Aprile 2018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1"/>
          <a:stretch/>
        </p:blipFill>
        <p:spPr>
          <a:xfrm>
            <a:off x="8760960" y="7030080"/>
            <a:ext cx="1196640" cy="420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6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53" name="CustomShape 7"/>
          <p:cNvSpPr/>
          <p:nvPr/>
        </p:nvSpPr>
        <p:spPr>
          <a:xfrm rot="21277200">
            <a:off x="4037040" y="2775600"/>
            <a:ext cx="1438200" cy="35568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Ortografiche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54" name="Line 8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CustomShape 9"/>
          <p:cNvSpPr/>
          <p:nvPr/>
        </p:nvSpPr>
        <p:spPr>
          <a:xfrm>
            <a:off x="3312000" y="5688360"/>
            <a:ext cx="2842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Storia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della lingua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256" name="CustomShape 10"/>
          <p:cNvSpPr/>
          <p:nvPr/>
        </p:nvSpPr>
        <p:spPr>
          <a:xfrm>
            <a:off x="108000" y="5688000"/>
            <a:ext cx="2698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57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258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259" name="CustomShape 11"/>
          <p:cNvSpPr/>
          <p:nvPr/>
        </p:nvSpPr>
        <p:spPr>
          <a:xfrm>
            <a:off x="5796720" y="172872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12"/>
          <p:cNvSpPr/>
          <p:nvPr/>
        </p:nvSpPr>
        <p:spPr>
          <a:xfrm>
            <a:off x="1764000" y="3204360"/>
            <a:ext cx="1691280" cy="248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13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62" name="CustomShape 14"/>
          <p:cNvSpPr/>
          <p:nvPr/>
        </p:nvSpPr>
        <p:spPr>
          <a:xfrm>
            <a:off x="6444360" y="2592000"/>
            <a:ext cx="2842920" cy="7192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Line 15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66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7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71" name="CustomShape 8"/>
          <p:cNvSpPr/>
          <p:nvPr/>
        </p:nvSpPr>
        <p:spPr>
          <a:xfrm rot="21277200">
            <a:off x="4037040" y="2775600"/>
            <a:ext cx="1438200" cy="35568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Ortografiche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72" name="CustomShape 9"/>
          <p:cNvSpPr/>
          <p:nvPr/>
        </p:nvSpPr>
        <p:spPr>
          <a:xfrm rot="577800">
            <a:off x="3883320" y="3720600"/>
            <a:ext cx="1548360" cy="38196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73" name="Line 10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11"/>
          <p:cNvSpPr/>
          <p:nvPr/>
        </p:nvSpPr>
        <p:spPr>
          <a:xfrm>
            <a:off x="6624000" y="5688720"/>
            <a:ext cx="3238200" cy="133668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Storia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della scrittura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275" name="CustomShape 12"/>
          <p:cNvSpPr/>
          <p:nvPr/>
        </p:nvSpPr>
        <p:spPr>
          <a:xfrm>
            <a:off x="108000" y="5688000"/>
            <a:ext cx="2698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276" name="CustomShape 13"/>
          <p:cNvSpPr/>
          <p:nvPr/>
        </p:nvSpPr>
        <p:spPr>
          <a:xfrm>
            <a:off x="3312000" y="5688360"/>
            <a:ext cx="2842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Storia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della lingua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77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278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279" name="CustomShape 14"/>
          <p:cNvSpPr/>
          <p:nvPr/>
        </p:nvSpPr>
        <p:spPr>
          <a:xfrm>
            <a:off x="5797080" y="172908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15"/>
          <p:cNvSpPr/>
          <p:nvPr/>
        </p:nvSpPr>
        <p:spPr>
          <a:xfrm>
            <a:off x="2448000" y="3780360"/>
            <a:ext cx="431280" cy="35892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CustomShape 16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82" name="CustomShape 17"/>
          <p:cNvSpPr/>
          <p:nvPr/>
        </p:nvSpPr>
        <p:spPr>
          <a:xfrm>
            <a:off x="6228360" y="3924360"/>
            <a:ext cx="2842920" cy="7192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Line 18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Line 5"/>
          <p:cNvSpPr/>
          <p:nvPr/>
        </p:nvSpPr>
        <p:spPr>
          <a:xfrm flipV="1">
            <a:off x="2664000" y="345600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CustomShape 6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90" name="CustomShape 7"/>
          <p:cNvSpPr/>
          <p:nvPr/>
        </p:nvSpPr>
        <p:spPr>
          <a:xfrm>
            <a:off x="108000" y="5688000"/>
            <a:ext cx="2698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91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292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293" name="CustomShape 8"/>
          <p:cNvSpPr/>
          <p:nvPr/>
        </p:nvSpPr>
        <p:spPr>
          <a:xfrm>
            <a:off x="5797080" y="172908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CustomShape 9"/>
          <p:cNvSpPr/>
          <p:nvPr/>
        </p:nvSpPr>
        <p:spPr>
          <a:xfrm>
            <a:off x="1764000" y="3492360"/>
            <a:ext cx="860400" cy="248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CustomShape 10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96" name="Line 11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CustomShape 3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CustomShape 4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301" name="" descr=""/>
          <p:cNvPicPr/>
          <p:nvPr/>
        </p:nvPicPr>
        <p:blipFill>
          <a:blip r:embed="rId1"/>
          <a:stretch/>
        </p:blipFill>
        <p:spPr>
          <a:xfrm>
            <a:off x="532080" y="1728000"/>
            <a:ext cx="2847240" cy="3595320"/>
          </a:xfrm>
          <a:prstGeom prst="rect">
            <a:avLst/>
          </a:prstGeom>
          <a:ln>
            <a:solidFill>
              <a:srgbClr val="3465a4"/>
            </a:solidFill>
          </a:ln>
        </p:spPr>
      </p:pic>
      <p:sp>
        <p:nvSpPr>
          <p:cNvPr id="302" name="CustomShape 5"/>
          <p:cNvSpPr/>
          <p:nvPr/>
        </p:nvSpPr>
        <p:spPr>
          <a:xfrm>
            <a:off x="652680" y="3317040"/>
            <a:ext cx="558360" cy="1144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CustomShape 6"/>
          <p:cNvSpPr/>
          <p:nvPr/>
        </p:nvSpPr>
        <p:spPr>
          <a:xfrm>
            <a:off x="1375560" y="4538880"/>
            <a:ext cx="1000080" cy="1144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04" name="CustomShape 7"/>
          <p:cNvSpPr/>
          <p:nvPr/>
        </p:nvSpPr>
        <p:spPr>
          <a:xfrm>
            <a:off x="1132560" y="3417840"/>
            <a:ext cx="386280" cy="1134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5" name="CustomShape 8"/>
          <p:cNvSpPr/>
          <p:nvPr/>
        </p:nvSpPr>
        <p:spPr>
          <a:xfrm>
            <a:off x="5508000" y="5449680"/>
            <a:ext cx="4390200" cy="1676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3465a4"/>
                </a:solidFill>
                <a:latin typeface="Arial"/>
                <a:ea typeface="DejaVu Sans"/>
              </a:rPr>
              <a:t>Valore aggiunto</a:t>
            </a:r>
            <a:endParaRPr b="0" lang="it-IT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3465a4"/>
                </a:solidFill>
                <a:latin typeface="Arial"/>
                <a:ea typeface="DejaVu Sans"/>
              </a:rPr>
              <a:t>digitale?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06" name="Line 9"/>
          <p:cNvSpPr/>
          <p:nvPr/>
        </p:nvSpPr>
        <p:spPr>
          <a:xfrm>
            <a:off x="7704360" y="4896000"/>
            <a:ext cx="360" cy="64800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7" name="CustomShape 10"/>
          <p:cNvSpPr/>
          <p:nvPr/>
        </p:nvSpPr>
        <p:spPr>
          <a:xfrm>
            <a:off x="108000" y="5688000"/>
            <a:ext cx="2698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308" name="" descr=""/>
          <p:cNvPicPr/>
          <p:nvPr/>
        </p:nvPicPr>
        <p:blipFill>
          <a:blip r:embed="rId2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309" name="" descr=""/>
          <p:cNvPicPr/>
          <p:nvPr/>
        </p:nvPicPr>
        <p:blipFill>
          <a:blip r:embed="rId3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310" name="CustomShape 11"/>
          <p:cNvSpPr/>
          <p:nvPr/>
        </p:nvSpPr>
        <p:spPr>
          <a:xfrm>
            <a:off x="5797080" y="172908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CustomShape 12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CustomShape 7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19" name="CustomShape 8"/>
          <p:cNvSpPr/>
          <p:nvPr/>
        </p:nvSpPr>
        <p:spPr>
          <a:xfrm rot="21277200">
            <a:off x="4037040" y="2775600"/>
            <a:ext cx="1438200" cy="35568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Ortografiche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20" name="CustomShape 9"/>
          <p:cNvSpPr/>
          <p:nvPr/>
        </p:nvSpPr>
        <p:spPr>
          <a:xfrm rot="577800">
            <a:off x="3883320" y="3720600"/>
            <a:ext cx="1548360" cy="38196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21" name="Line 10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CustomShape 11"/>
          <p:cNvSpPr/>
          <p:nvPr/>
        </p:nvSpPr>
        <p:spPr>
          <a:xfrm>
            <a:off x="6624000" y="5688720"/>
            <a:ext cx="3238200" cy="133668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Storia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della scrittura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23" name="CustomShape 12"/>
          <p:cNvSpPr/>
          <p:nvPr/>
        </p:nvSpPr>
        <p:spPr>
          <a:xfrm>
            <a:off x="108000" y="5688000"/>
            <a:ext cx="2698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24" name="CustomShape 13"/>
          <p:cNvSpPr/>
          <p:nvPr/>
        </p:nvSpPr>
        <p:spPr>
          <a:xfrm>
            <a:off x="3312000" y="5688360"/>
            <a:ext cx="2842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Storia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della lingua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325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326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327" name="CustomShape 14"/>
          <p:cNvSpPr/>
          <p:nvPr/>
        </p:nvSpPr>
        <p:spPr>
          <a:xfrm>
            <a:off x="5797440" y="172944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CustomShape 15"/>
          <p:cNvSpPr/>
          <p:nvPr/>
        </p:nvSpPr>
        <p:spPr>
          <a:xfrm>
            <a:off x="1764000" y="3492720"/>
            <a:ext cx="860400" cy="248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29" name="CustomShape 16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30" name="Line 17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32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333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4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7" name="CustomShape 7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38" name="CustomShape 8"/>
          <p:cNvSpPr/>
          <p:nvPr/>
        </p:nvSpPr>
        <p:spPr>
          <a:xfrm rot="21277200">
            <a:off x="4037040" y="2775600"/>
            <a:ext cx="1438200" cy="35568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Ortografiche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39" name="CustomShape 9"/>
          <p:cNvSpPr/>
          <p:nvPr/>
        </p:nvSpPr>
        <p:spPr>
          <a:xfrm rot="577800">
            <a:off x="3883320" y="3720600"/>
            <a:ext cx="1548360" cy="38196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40" name="Line 10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11"/>
          <p:cNvSpPr/>
          <p:nvPr/>
        </p:nvSpPr>
        <p:spPr>
          <a:xfrm>
            <a:off x="6624000" y="5688720"/>
            <a:ext cx="3238200" cy="133668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Storia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della scrittura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42" name="CustomShape 12"/>
          <p:cNvSpPr/>
          <p:nvPr/>
        </p:nvSpPr>
        <p:spPr>
          <a:xfrm>
            <a:off x="108000" y="5688000"/>
            <a:ext cx="2698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43" name="CustomShape 13"/>
          <p:cNvSpPr/>
          <p:nvPr/>
        </p:nvSpPr>
        <p:spPr>
          <a:xfrm>
            <a:off x="3312000" y="5688360"/>
            <a:ext cx="2842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Storia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della lingua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44" name="Line 14"/>
          <p:cNvSpPr/>
          <p:nvPr/>
        </p:nvSpPr>
        <p:spPr>
          <a:xfrm>
            <a:off x="144000" y="5328000"/>
            <a:ext cx="2520000" cy="2088000"/>
          </a:xfrm>
          <a:prstGeom prst="line">
            <a:avLst/>
          </a:prstGeom>
          <a:ln w="72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Line 15"/>
          <p:cNvSpPr/>
          <p:nvPr/>
        </p:nvSpPr>
        <p:spPr>
          <a:xfrm flipH="1">
            <a:off x="144360" y="5328000"/>
            <a:ext cx="2520000" cy="2088000"/>
          </a:xfrm>
          <a:prstGeom prst="line">
            <a:avLst/>
          </a:prstGeom>
          <a:ln w="72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46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347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348" name="CustomShape 16"/>
          <p:cNvSpPr/>
          <p:nvPr/>
        </p:nvSpPr>
        <p:spPr>
          <a:xfrm>
            <a:off x="5797800" y="172980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49" name="CustomShape 17"/>
          <p:cNvSpPr/>
          <p:nvPr/>
        </p:nvSpPr>
        <p:spPr>
          <a:xfrm>
            <a:off x="1764000" y="3493080"/>
            <a:ext cx="860400" cy="248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50" name="Line 18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1" name="CustomShape 19"/>
          <p:cNvSpPr/>
          <p:nvPr/>
        </p:nvSpPr>
        <p:spPr>
          <a:xfrm>
            <a:off x="59472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" descr=""/>
          <p:cNvPicPr/>
          <p:nvPr/>
        </p:nvPicPr>
        <p:blipFill>
          <a:blip r:embed="rId1"/>
          <a:stretch/>
        </p:blipFill>
        <p:spPr>
          <a:xfrm>
            <a:off x="183240" y="1944000"/>
            <a:ext cx="9745200" cy="5439960"/>
          </a:xfrm>
          <a:prstGeom prst="rect">
            <a:avLst/>
          </a:prstGeom>
          <a:ln>
            <a:solidFill>
              <a:srgbClr val="3465a4"/>
            </a:solidFill>
          </a:ln>
        </p:spPr>
      </p:pic>
      <p:pic>
        <p:nvPicPr>
          <p:cNvPr id="353" name="" descr=""/>
          <p:cNvPicPr/>
          <p:nvPr/>
        </p:nvPicPr>
        <p:blipFill>
          <a:blip r:embed="rId2"/>
          <a:stretch/>
        </p:blipFill>
        <p:spPr>
          <a:xfrm>
            <a:off x="7855920" y="169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354" name="" descr=""/>
          <p:cNvPicPr/>
          <p:nvPr/>
        </p:nvPicPr>
        <p:blipFill>
          <a:blip r:embed="rId3"/>
          <a:stretch/>
        </p:blipFill>
        <p:spPr>
          <a:xfrm>
            <a:off x="6840720" y="169200"/>
            <a:ext cx="1024200" cy="1689480"/>
          </a:xfrm>
          <a:prstGeom prst="rect">
            <a:avLst/>
          </a:prstGeom>
          <a:ln>
            <a:noFill/>
          </a:ln>
        </p:spPr>
      </p:pic>
      <p:pic>
        <p:nvPicPr>
          <p:cNvPr id="355" name="" descr=""/>
          <p:cNvPicPr/>
          <p:nvPr/>
        </p:nvPicPr>
        <p:blipFill>
          <a:blip r:embed="rId4"/>
          <a:stretch/>
        </p:blipFill>
        <p:spPr>
          <a:xfrm>
            <a:off x="8889120" y="180000"/>
            <a:ext cx="999360" cy="1671840"/>
          </a:xfrm>
          <a:prstGeom prst="rect">
            <a:avLst/>
          </a:prstGeom>
          <a:ln>
            <a:noFill/>
          </a:ln>
        </p:spPr>
      </p:pic>
      <p:sp>
        <p:nvSpPr>
          <p:cNvPr id="356" name="CustomShape 1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672840" y="5367960"/>
            <a:ext cx="1989360" cy="11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58" name="CustomShape 2"/>
          <p:cNvSpPr/>
          <p:nvPr/>
        </p:nvSpPr>
        <p:spPr>
          <a:xfrm>
            <a:off x="5004000" y="5367960"/>
            <a:ext cx="1690200" cy="97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New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Philology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59" name="" descr=""/>
          <p:cNvPicPr/>
          <p:nvPr/>
        </p:nvPicPr>
        <p:blipFill>
          <a:blip r:embed="rId1"/>
          <a:stretch/>
        </p:blipFill>
        <p:spPr>
          <a:xfrm>
            <a:off x="1152000" y="3672000"/>
            <a:ext cx="1170360" cy="1529640"/>
          </a:xfrm>
          <a:prstGeom prst="rect">
            <a:avLst/>
          </a:prstGeom>
          <a:ln>
            <a:noFill/>
          </a:ln>
        </p:spPr>
      </p:pic>
      <p:pic>
        <p:nvPicPr>
          <p:cNvPr id="360" name="" descr=""/>
          <p:cNvPicPr/>
          <p:nvPr/>
        </p:nvPicPr>
        <p:blipFill>
          <a:blip r:embed="rId2"/>
          <a:stretch/>
        </p:blipFill>
        <p:spPr>
          <a:xfrm>
            <a:off x="4565520" y="3560040"/>
            <a:ext cx="856080" cy="1437840"/>
          </a:xfrm>
          <a:prstGeom prst="rect">
            <a:avLst/>
          </a:prstGeom>
          <a:ln>
            <a:noFill/>
          </a:ln>
        </p:spPr>
      </p:pic>
      <p:pic>
        <p:nvPicPr>
          <p:cNvPr id="361" name="" descr=""/>
          <p:cNvPicPr/>
          <p:nvPr/>
        </p:nvPicPr>
        <p:blipFill>
          <a:blip r:embed="rId3"/>
          <a:stretch/>
        </p:blipFill>
        <p:spPr>
          <a:xfrm>
            <a:off x="3717000" y="3560040"/>
            <a:ext cx="855720" cy="1437840"/>
          </a:xfrm>
          <a:prstGeom prst="rect">
            <a:avLst/>
          </a:prstGeom>
          <a:ln>
            <a:noFill/>
          </a:ln>
        </p:spPr>
      </p:pic>
      <p:sp>
        <p:nvSpPr>
          <p:cNvPr id="362" name="CustomShape 3"/>
          <p:cNvSpPr/>
          <p:nvPr/>
        </p:nvSpPr>
        <p:spPr>
          <a:xfrm>
            <a:off x="-144000" y="2304000"/>
            <a:ext cx="3598200" cy="104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Apparato critico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 stampa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63" name="CustomShape 4"/>
          <p:cNvSpPr/>
          <p:nvPr/>
        </p:nvSpPr>
        <p:spPr>
          <a:xfrm>
            <a:off x="4644000" y="2304000"/>
            <a:ext cx="3958200" cy="104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Edizione critica sinottica digitale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64" name="CustomShape 5"/>
          <p:cNvSpPr/>
          <p:nvPr/>
        </p:nvSpPr>
        <p:spPr>
          <a:xfrm>
            <a:off x="4140000" y="5438160"/>
            <a:ext cx="903600" cy="68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65" name="" descr=""/>
          <p:cNvPicPr/>
          <p:nvPr/>
        </p:nvPicPr>
        <p:blipFill>
          <a:blip r:embed="rId4"/>
          <a:stretch/>
        </p:blipFill>
        <p:spPr>
          <a:xfrm>
            <a:off x="5428800" y="3569400"/>
            <a:ext cx="835200" cy="1422360"/>
          </a:xfrm>
          <a:prstGeom prst="rect">
            <a:avLst/>
          </a:prstGeom>
          <a:ln>
            <a:noFill/>
          </a:ln>
        </p:spPr>
      </p:pic>
      <p:sp>
        <p:nvSpPr>
          <p:cNvPr id="366" name="CustomShape 6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672840" y="5367960"/>
            <a:ext cx="1989360" cy="11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>
            <a:off x="5004000" y="5367960"/>
            <a:ext cx="1690200" cy="97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New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Philology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69" name="" descr=""/>
          <p:cNvPicPr/>
          <p:nvPr/>
        </p:nvPicPr>
        <p:blipFill>
          <a:blip r:embed="rId1"/>
          <a:stretch/>
        </p:blipFill>
        <p:spPr>
          <a:xfrm>
            <a:off x="1152000" y="3672000"/>
            <a:ext cx="1170360" cy="1529640"/>
          </a:xfrm>
          <a:prstGeom prst="rect">
            <a:avLst/>
          </a:prstGeom>
          <a:ln>
            <a:noFill/>
          </a:ln>
        </p:spPr>
      </p:pic>
      <p:pic>
        <p:nvPicPr>
          <p:cNvPr id="370" name="" descr=""/>
          <p:cNvPicPr/>
          <p:nvPr/>
        </p:nvPicPr>
        <p:blipFill>
          <a:blip r:embed="rId2"/>
          <a:stretch/>
        </p:blipFill>
        <p:spPr>
          <a:xfrm>
            <a:off x="4565520" y="3560040"/>
            <a:ext cx="856080" cy="1437840"/>
          </a:xfrm>
          <a:prstGeom prst="rect">
            <a:avLst/>
          </a:prstGeom>
          <a:ln>
            <a:noFill/>
          </a:ln>
        </p:spPr>
      </p:pic>
      <p:pic>
        <p:nvPicPr>
          <p:cNvPr id="371" name="" descr=""/>
          <p:cNvPicPr/>
          <p:nvPr/>
        </p:nvPicPr>
        <p:blipFill>
          <a:blip r:embed="rId3"/>
          <a:stretch/>
        </p:blipFill>
        <p:spPr>
          <a:xfrm>
            <a:off x="3717000" y="3560040"/>
            <a:ext cx="855720" cy="1437840"/>
          </a:xfrm>
          <a:prstGeom prst="rect">
            <a:avLst/>
          </a:prstGeom>
          <a:ln>
            <a:noFill/>
          </a:ln>
        </p:spPr>
      </p:pic>
      <p:sp>
        <p:nvSpPr>
          <p:cNvPr id="372" name="CustomShape 3"/>
          <p:cNvSpPr/>
          <p:nvPr/>
        </p:nvSpPr>
        <p:spPr>
          <a:xfrm>
            <a:off x="-144000" y="2304000"/>
            <a:ext cx="3598200" cy="104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Apparato critico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 stampa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73" name="CustomShape 4"/>
          <p:cNvSpPr/>
          <p:nvPr/>
        </p:nvSpPr>
        <p:spPr>
          <a:xfrm>
            <a:off x="4644000" y="2304000"/>
            <a:ext cx="3958200" cy="104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Edizione critica sinottica digitale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>
          <a:xfrm>
            <a:off x="4140000" y="5438160"/>
            <a:ext cx="903600" cy="68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75" name="" descr=""/>
          <p:cNvPicPr/>
          <p:nvPr/>
        </p:nvPicPr>
        <p:blipFill>
          <a:blip r:embed="rId4"/>
          <a:stretch/>
        </p:blipFill>
        <p:spPr>
          <a:xfrm>
            <a:off x="5428800" y="3569400"/>
            <a:ext cx="835200" cy="1422360"/>
          </a:xfrm>
          <a:prstGeom prst="rect">
            <a:avLst/>
          </a:prstGeom>
          <a:ln>
            <a:noFill/>
          </a:ln>
        </p:spPr>
      </p:pic>
      <p:pic>
        <p:nvPicPr>
          <p:cNvPr id="376" name="" descr=""/>
          <p:cNvPicPr/>
          <p:nvPr/>
        </p:nvPicPr>
        <p:blipFill>
          <a:blip r:embed="rId5"/>
          <a:stretch/>
        </p:blipFill>
        <p:spPr>
          <a:xfrm>
            <a:off x="7920360" y="3564000"/>
            <a:ext cx="871920" cy="1438200"/>
          </a:xfrm>
          <a:prstGeom prst="rect">
            <a:avLst/>
          </a:prstGeom>
          <a:ln>
            <a:noFill/>
          </a:ln>
        </p:spPr>
      </p:pic>
      <p:pic>
        <p:nvPicPr>
          <p:cNvPr id="377" name="" descr=""/>
          <p:cNvPicPr/>
          <p:nvPr/>
        </p:nvPicPr>
        <p:blipFill>
          <a:blip r:embed="rId6"/>
          <a:stretch/>
        </p:blipFill>
        <p:spPr>
          <a:xfrm>
            <a:off x="7056000" y="3564000"/>
            <a:ext cx="871920" cy="1438200"/>
          </a:xfrm>
          <a:prstGeom prst="rect">
            <a:avLst/>
          </a:prstGeom>
          <a:ln>
            <a:noFill/>
          </a:ln>
        </p:spPr>
      </p:pic>
      <p:pic>
        <p:nvPicPr>
          <p:cNvPr id="378" name="" descr=""/>
          <p:cNvPicPr/>
          <p:nvPr/>
        </p:nvPicPr>
        <p:blipFill>
          <a:blip r:embed="rId7"/>
          <a:stretch/>
        </p:blipFill>
        <p:spPr>
          <a:xfrm>
            <a:off x="8794800" y="3564000"/>
            <a:ext cx="827280" cy="1438200"/>
          </a:xfrm>
          <a:prstGeom prst="rect">
            <a:avLst/>
          </a:prstGeom>
          <a:ln>
            <a:noFill/>
          </a:ln>
        </p:spPr>
      </p:pic>
      <p:sp>
        <p:nvSpPr>
          <p:cNvPr id="379" name="CustomShape 6"/>
          <p:cNvSpPr/>
          <p:nvPr/>
        </p:nvSpPr>
        <p:spPr>
          <a:xfrm>
            <a:off x="8220960" y="5367960"/>
            <a:ext cx="1893240" cy="97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80" name="CustomShape 7"/>
          <p:cNvSpPr/>
          <p:nvPr/>
        </p:nvSpPr>
        <p:spPr>
          <a:xfrm>
            <a:off x="7344000" y="5438160"/>
            <a:ext cx="903600" cy="68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81" name="CustomShape 8"/>
          <p:cNvSpPr/>
          <p:nvPr/>
        </p:nvSpPr>
        <p:spPr>
          <a:xfrm>
            <a:off x="59472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68000" y="5893200"/>
            <a:ext cx="2626200" cy="130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 textus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1"/>
          <a:stretch/>
        </p:blipFill>
        <p:spPr>
          <a:xfrm>
            <a:off x="1080360" y="3816000"/>
            <a:ext cx="1400760" cy="1797480"/>
          </a:xfrm>
          <a:prstGeom prst="rect">
            <a:avLst/>
          </a:prstGeom>
          <a:ln>
            <a:noFill/>
          </a:ln>
        </p:spPr>
      </p:pic>
      <p:sp>
        <p:nvSpPr>
          <p:cNvPr id="162" name="CustomShape 2"/>
          <p:cNvSpPr/>
          <p:nvPr/>
        </p:nvSpPr>
        <p:spPr>
          <a:xfrm>
            <a:off x="180000" y="2293200"/>
            <a:ext cx="3274200" cy="12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Apparato critico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 stampa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59472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68000" y="5893200"/>
            <a:ext cx="2626200" cy="130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 textus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65" name="" descr=""/>
          <p:cNvPicPr/>
          <p:nvPr/>
        </p:nvPicPr>
        <p:blipFill>
          <a:blip r:embed="rId1"/>
          <a:stretch/>
        </p:blipFill>
        <p:spPr>
          <a:xfrm>
            <a:off x="1080360" y="3816000"/>
            <a:ext cx="1400760" cy="179748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180000" y="2293200"/>
            <a:ext cx="3274200" cy="12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Apparato critico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 stampa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5220000" y="2293200"/>
            <a:ext cx="3778200" cy="12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Edizione critica sinottica digitale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68" name="" descr=""/>
          <p:cNvPicPr/>
          <p:nvPr/>
        </p:nvPicPr>
        <p:blipFill>
          <a:blip r:embed="rId2"/>
          <a:stretch/>
        </p:blipFill>
        <p:spPr>
          <a:xfrm>
            <a:off x="6847920" y="3769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169" name="" descr=""/>
          <p:cNvPicPr/>
          <p:nvPr/>
        </p:nvPicPr>
        <p:blipFill>
          <a:blip r:embed="rId3"/>
          <a:stretch/>
        </p:blipFill>
        <p:spPr>
          <a:xfrm>
            <a:off x="5832720" y="3769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170" name="CustomShape 4"/>
          <p:cNvSpPr/>
          <p:nvPr/>
        </p:nvSpPr>
        <p:spPr>
          <a:xfrm>
            <a:off x="6300000" y="6084000"/>
            <a:ext cx="1077840" cy="61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71" name="CustomShape 5"/>
          <p:cNvSpPr/>
          <p:nvPr/>
        </p:nvSpPr>
        <p:spPr>
          <a:xfrm>
            <a:off x="59472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68000" y="5893200"/>
            <a:ext cx="2626200" cy="130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 textus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7308000" y="5893200"/>
            <a:ext cx="2265840" cy="11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New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Philology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74" name="" descr=""/>
          <p:cNvPicPr/>
          <p:nvPr/>
        </p:nvPicPr>
        <p:blipFill>
          <a:blip r:embed="rId1"/>
          <a:stretch/>
        </p:blipFill>
        <p:spPr>
          <a:xfrm>
            <a:off x="1080360" y="3816000"/>
            <a:ext cx="1400760" cy="1797480"/>
          </a:xfrm>
          <a:prstGeom prst="rect">
            <a:avLst/>
          </a:prstGeom>
          <a:ln>
            <a:noFill/>
          </a:ln>
        </p:spPr>
      </p:pic>
      <p:pic>
        <p:nvPicPr>
          <p:cNvPr id="175" name="" descr=""/>
          <p:cNvPicPr/>
          <p:nvPr/>
        </p:nvPicPr>
        <p:blipFill>
          <a:blip r:embed="rId2"/>
          <a:stretch/>
        </p:blipFill>
        <p:spPr>
          <a:xfrm>
            <a:off x="6847560" y="3769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176" name="" descr=""/>
          <p:cNvPicPr/>
          <p:nvPr/>
        </p:nvPicPr>
        <p:blipFill>
          <a:blip r:embed="rId3"/>
          <a:stretch/>
        </p:blipFill>
        <p:spPr>
          <a:xfrm>
            <a:off x="5832360" y="3769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177" name="CustomShape 3"/>
          <p:cNvSpPr/>
          <p:nvPr/>
        </p:nvSpPr>
        <p:spPr>
          <a:xfrm>
            <a:off x="180000" y="2293200"/>
            <a:ext cx="3274200" cy="12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Apparato critico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a stampa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5220000" y="2293200"/>
            <a:ext cx="3778200" cy="12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Edizione critica sinottica digitale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79" name="" descr=""/>
          <p:cNvPicPr/>
          <p:nvPr/>
        </p:nvPicPr>
        <p:blipFill>
          <a:blip r:embed="rId4"/>
          <a:stretch/>
        </p:blipFill>
        <p:spPr>
          <a:xfrm>
            <a:off x="7880760" y="3780000"/>
            <a:ext cx="999360" cy="1671840"/>
          </a:xfrm>
          <a:prstGeom prst="rect">
            <a:avLst/>
          </a:prstGeom>
          <a:ln>
            <a:noFill/>
          </a:ln>
        </p:spPr>
      </p:pic>
      <p:sp>
        <p:nvSpPr>
          <p:cNvPr id="180" name="CustomShape 5"/>
          <p:cNvSpPr/>
          <p:nvPr/>
        </p:nvSpPr>
        <p:spPr>
          <a:xfrm>
            <a:off x="6300000" y="6084000"/>
            <a:ext cx="1077840" cy="61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81" name="CustomShape 6"/>
          <p:cNvSpPr/>
          <p:nvPr/>
        </p:nvSpPr>
        <p:spPr>
          <a:xfrm>
            <a:off x="59472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288000" y="1656000"/>
            <a:ext cx="8780040" cy="1796040"/>
          </a:xfrm>
          <a:custGeom>
            <a:avLst/>
            <a:gdLst/>
            <a:ahLst/>
            <a:rect l="l" t="t" r="r" b="b"/>
            <a:pathLst>
              <a:path w="24402" h="5002">
                <a:moveTo>
                  <a:pt x="833" y="0"/>
                </a:moveTo>
                <a:cubicBezTo>
                  <a:pt x="416" y="0"/>
                  <a:pt x="0" y="416"/>
                  <a:pt x="0" y="833"/>
                </a:cubicBezTo>
                <a:lnTo>
                  <a:pt x="0" y="4167"/>
                </a:lnTo>
                <a:cubicBezTo>
                  <a:pt x="0" y="4584"/>
                  <a:pt x="416" y="5001"/>
                  <a:pt x="833" y="5001"/>
                </a:cubicBezTo>
                <a:lnTo>
                  <a:pt x="23567" y="5001"/>
                </a:lnTo>
                <a:cubicBezTo>
                  <a:pt x="23984" y="5001"/>
                  <a:pt x="24401" y="4584"/>
                  <a:pt x="24401" y="4167"/>
                </a:cubicBezTo>
                <a:lnTo>
                  <a:pt x="24401" y="833"/>
                </a:lnTo>
                <a:cubicBezTo>
                  <a:pt x="24401" y="416"/>
                  <a:pt x="23984" y="0"/>
                  <a:pt x="23567" y="0"/>
                </a:cubicBezTo>
                <a:lnTo>
                  <a:pt x="833" y="0"/>
                </a:lnTo>
              </a:path>
            </a:pathLst>
          </a:cu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2"/>
          <p:cNvSpPr/>
          <p:nvPr/>
        </p:nvSpPr>
        <p:spPr>
          <a:xfrm>
            <a:off x="504000" y="1768680"/>
            <a:ext cx="8996040" cy="506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0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Lez. sostanziali</a:t>
            </a: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et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 iuxta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iuxta 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vero</a:t>
            </a:r>
            <a:br/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 </a:t>
            </a:r>
            <a:endParaRPr b="0" lang="it-IT" sz="3200" spc="-1" strike="noStrike">
              <a:latin typeface="Arial"/>
            </a:endParaRPr>
          </a:p>
          <a:p>
            <a:pPr marL="432000" indent="-3200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Ortografiche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opt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i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mus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/ 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opt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u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mus</a:t>
            </a:r>
            <a:br/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septuaginta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lxx</a:t>
            </a:r>
            <a:endParaRPr b="0" lang="it-IT" sz="3200" spc="-1" strike="noStrike">
              <a:latin typeface="Arial"/>
            </a:endParaRPr>
          </a:p>
          <a:p>
            <a:pPr marL="432000" indent="-3200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Paleografiche</a:t>
            </a:r>
            <a:endParaRPr b="0" lang="it-IT" sz="3200" spc="-1" strike="noStrike">
              <a:latin typeface="Arial"/>
            </a:endParaRPr>
          </a:p>
          <a:p>
            <a:pPr lvl="1" marL="864000" indent="-3200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Abbreviazioni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inter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pr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etes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inter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p’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etes</a:t>
            </a:r>
            <a:endParaRPr b="0" lang="it-IT" sz="2800" spc="-1" strike="noStrike">
              <a:latin typeface="Arial"/>
            </a:endParaRPr>
          </a:p>
          <a:p>
            <a:pPr lvl="1" marL="864000" indent="-3200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Allografi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i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uxta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j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uxta</a:t>
            </a:r>
            <a:endParaRPr b="0" lang="it-IT" sz="2800" spc="-1" strike="noStrike">
              <a:latin typeface="Arial"/>
            </a:endParaRPr>
          </a:p>
          <a:p>
            <a:pPr lvl="1" marL="864000" indent="-3200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Punteggiatura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lxx 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.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lxx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.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184" name="" descr=""/>
          <p:cNvPicPr/>
          <p:nvPr/>
        </p:nvPicPr>
        <p:blipFill>
          <a:blip r:embed="rId1"/>
          <a:stretch/>
        </p:blipFill>
        <p:spPr>
          <a:xfrm>
            <a:off x="8244360" y="72000"/>
            <a:ext cx="1400760" cy="1797480"/>
          </a:xfrm>
          <a:prstGeom prst="rect">
            <a:avLst/>
          </a:prstGeom>
          <a:ln>
            <a:noFill/>
          </a:ln>
        </p:spPr>
      </p:pic>
      <p:sp>
        <p:nvSpPr>
          <p:cNvPr id="185" name="CustomShape 3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Stampa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3"/>
          <p:cNvSpPr/>
          <p:nvPr/>
        </p:nvSpPr>
        <p:spPr>
          <a:xfrm>
            <a:off x="540000" y="5286600"/>
            <a:ext cx="4243680" cy="21610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septuag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nta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uero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nterpretes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.´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5220360" y="5286600"/>
            <a:ext cx="4243680" cy="216144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et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p’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8352360" y="5720040"/>
            <a:ext cx="1364040" cy="6796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S. Pietro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 22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216720" y="5652000"/>
            <a:ext cx="1364400" cy="6796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Vat. Lat.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3973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192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193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194" name="CustomShape 7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95" name="CustomShape 8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7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3" name="CustomShape 8"/>
          <p:cNvSpPr/>
          <p:nvPr/>
        </p:nvSpPr>
        <p:spPr>
          <a:xfrm rot="21277200">
            <a:off x="4037040" y="2775600"/>
            <a:ext cx="1438200" cy="35568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Ortografiche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4" name="CustomShape 9"/>
          <p:cNvSpPr/>
          <p:nvPr/>
        </p:nvSpPr>
        <p:spPr>
          <a:xfrm rot="577800">
            <a:off x="3883320" y="3720600"/>
            <a:ext cx="1548360" cy="38196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Paleografiche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5" name="CustomShape 10"/>
          <p:cNvSpPr/>
          <p:nvPr/>
        </p:nvSpPr>
        <p:spPr>
          <a:xfrm>
            <a:off x="540000" y="5286600"/>
            <a:ext cx="4243680" cy="21610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septuag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nta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uero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nterpretes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.´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5220360" y="5286600"/>
            <a:ext cx="4243680" cy="216144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et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p’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07" name="CustomShape 12"/>
          <p:cNvSpPr/>
          <p:nvPr/>
        </p:nvSpPr>
        <p:spPr>
          <a:xfrm>
            <a:off x="8352360" y="5720040"/>
            <a:ext cx="1364040" cy="6796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S. Pietro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 22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8" name="CustomShape 13"/>
          <p:cNvSpPr/>
          <p:nvPr/>
        </p:nvSpPr>
        <p:spPr>
          <a:xfrm>
            <a:off x="216720" y="5652000"/>
            <a:ext cx="1364400" cy="6796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Vat. Lat.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3973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9" name="Line 14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Line 15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211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212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213" name="CustomShape 16"/>
          <p:cNvSpPr/>
          <p:nvPr/>
        </p:nvSpPr>
        <p:spPr>
          <a:xfrm>
            <a:off x="5796360" y="172836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17"/>
          <p:cNvSpPr/>
          <p:nvPr/>
        </p:nvSpPr>
        <p:spPr>
          <a:xfrm>
            <a:off x="1764000" y="3492360"/>
            <a:ext cx="860400" cy="248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18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5"/>
          <p:cNvSpPr/>
          <p:nvPr/>
        </p:nvSpPr>
        <p:spPr>
          <a:xfrm>
            <a:off x="540000" y="5286600"/>
            <a:ext cx="4243680" cy="21610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septuag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nta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uero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nterpretes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.´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21" name="CustomShape 6"/>
          <p:cNvSpPr/>
          <p:nvPr/>
        </p:nvSpPr>
        <p:spPr>
          <a:xfrm>
            <a:off x="5220360" y="5286600"/>
            <a:ext cx="4243680" cy="216144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et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p’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22" name="CustomShape 7"/>
          <p:cNvSpPr/>
          <p:nvPr/>
        </p:nvSpPr>
        <p:spPr>
          <a:xfrm>
            <a:off x="8352360" y="5720040"/>
            <a:ext cx="1364040" cy="6796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S. Pietro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 22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23" name="CustomShape 8"/>
          <p:cNvSpPr/>
          <p:nvPr/>
        </p:nvSpPr>
        <p:spPr>
          <a:xfrm>
            <a:off x="216720" y="5652000"/>
            <a:ext cx="1364400" cy="67968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Vat. Lat.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3973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24" name="CustomShape 9"/>
          <p:cNvSpPr/>
          <p:nvPr/>
        </p:nvSpPr>
        <p:spPr>
          <a:xfrm>
            <a:off x="5796000" y="172800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Line 10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11"/>
          <p:cNvSpPr/>
          <p:nvPr/>
        </p:nvSpPr>
        <p:spPr>
          <a:xfrm rot="21268800">
            <a:off x="3928320" y="2296800"/>
            <a:ext cx="1515240" cy="718200"/>
          </a:xfrm>
          <a:prstGeom prst="rect">
            <a:avLst/>
          </a:prstGeom>
          <a:solidFill>
            <a:srgbClr val="ffffff"/>
          </a:solidFill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Collazione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automatica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227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228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229" name="Line 12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Line 13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14"/>
          <p:cNvSpPr/>
          <p:nvPr/>
        </p:nvSpPr>
        <p:spPr>
          <a:xfrm>
            <a:off x="1764000" y="3492000"/>
            <a:ext cx="860400" cy="248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15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33" name="Line 16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5616000" y="1728000"/>
            <a:ext cx="4064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1512000" y="1728000"/>
            <a:ext cx="2228400" cy="345240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50400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4"/>
          <p:cNvSpPr/>
          <p:nvPr/>
        </p:nvSpPr>
        <p:spPr>
          <a:xfrm>
            <a:off x="2772360" y="3853800"/>
            <a:ext cx="2155320" cy="13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Line 5"/>
          <p:cNvSpPr/>
          <p:nvPr/>
        </p:nvSpPr>
        <p:spPr>
          <a:xfrm flipV="1">
            <a:off x="2664000" y="345600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6"/>
          <p:cNvSpPr/>
          <p:nvPr/>
        </p:nvSpPr>
        <p:spPr>
          <a:xfrm rot="21384600">
            <a:off x="3470040" y="1634760"/>
            <a:ext cx="2088360" cy="35460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Lezioni sostanziali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40" name="CustomShape 7"/>
          <p:cNvSpPr/>
          <p:nvPr/>
        </p:nvSpPr>
        <p:spPr>
          <a:xfrm>
            <a:off x="108000" y="5688000"/>
            <a:ext cx="2698200" cy="133668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41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4560" cy="1689480"/>
          </a:xfrm>
          <a:prstGeom prst="rect">
            <a:avLst/>
          </a:prstGeom>
          <a:ln>
            <a:noFill/>
          </a:ln>
        </p:spPr>
      </p:pic>
      <p:pic>
        <p:nvPicPr>
          <p:cNvPr id="242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4200" cy="1689480"/>
          </a:xfrm>
          <a:prstGeom prst="rect">
            <a:avLst/>
          </a:prstGeom>
          <a:ln>
            <a:noFill/>
          </a:ln>
        </p:spPr>
      </p:pic>
      <p:sp>
        <p:nvSpPr>
          <p:cNvPr id="243" name="CustomShape 8"/>
          <p:cNvSpPr/>
          <p:nvPr/>
        </p:nvSpPr>
        <p:spPr>
          <a:xfrm>
            <a:off x="5796360" y="1728360"/>
            <a:ext cx="644400" cy="3564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9"/>
          <p:cNvSpPr/>
          <p:nvPr/>
        </p:nvSpPr>
        <p:spPr>
          <a:xfrm>
            <a:off x="1764000" y="3492360"/>
            <a:ext cx="860400" cy="248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CustomShape 10"/>
          <p:cNvSpPr/>
          <p:nvPr/>
        </p:nvSpPr>
        <p:spPr>
          <a:xfrm>
            <a:off x="603360" y="301320"/>
            <a:ext cx="9066600" cy="125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46" name="Line 11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2018-04-13T21:37:54Z</dcterms:created>
  <dc:creator/>
  <dc:description/>
  <dc:language>la-VA</dc:language>
  <cp:lastModifiedBy>Paolo Monella</cp:lastModifiedBy>
  <dcterms:modified xsi:type="dcterms:W3CDTF">2019-05-04T11:40:08Z</dcterms:modified>
  <cp:revision>63</cp:revision>
  <dc:subject/>
  <dc:title/>
</cp:coreProperties>
</file>